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39"/>
  </p:notesMasterIdLst>
  <p:sldIdLst>
    <p:sldId id="256" r:id="rId3"/>
    <p:sldId id="868" r:id="rId4"/>
    <p:sldId id="870" r:id="rId5"/>
    <p:sldId id="869" r:id="rId6"/>
    <p:sldId id="995" r:id="rId7"/>
    <p:sldId id="1002" r:id="rId8"/>
    <p:sldId id="1003" r:id="rId9"/>
    <p:sldId id="1004" r:id="rId10"/>
    <p:sldId id="1005" r:id="rId11"/>
    <p:sldId id="1006" r:id="rId12"/>
    <p:sldId id="996" r:id="rId13"/>
    <p:sldId id="1007" r:id="rId14"/>
    <p:sldId id="1008" r:id="rId15"/>
    <p:sldId id="1009" r:id="rId16"/>
    <p:sldId id="1010" r:id="rId17"/>
    <p:sldId id="1011" r:id="rId18"/>
    <p:sldId id="1012" r:id="rId19"/>
    <p:sldId id="1013" r:id="rId20"/>
    <p:sldId id="1014" r:id="rId21"/>
    <p:sldId id="1015" r:id="rId22"/>
    <p:sldId id="1016" r:id="rId23"/>
    <p:sldId id="1020" r:id="rId24"/>
    <p:sldId id="1021" r:id="rId25"/>
    <p:sldId id="1022" r:id="rId26"/>
    <p:sldId id="1023" r:id="rId27"/>
    <p:sldId id="1024" r:id="rId28"/>
    <p:sldId id="1025" r:id="rId29"/>
    <p:sldId id="1026" r:id="rId30"/>
    <p:sldId id="1027" r:id="rId31"/>
    <p:sldId id="1028" r:id="rId32"/>
    <p:sldId id="1029" r:id="rId33"/>
    <p:sldId id="1030" r:id="rId34"/>
    <p:sldId id="1031" r:id="rId35"/>
    <p:sldId id="1032" r:id="rId36"/>
    <p:sldId id="1017" r:id="rId37"/>
    <p:sldId id="495" r:id="rId3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60093"/>
    <a:srgbClr val="006600"/>
    <a:srgbClr val="CC0066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7" autoAdjust="0"/>
    <p:restoredTop sz="93237" autoAdjust="0"/>
  </p:normalViewPr>
  <p:slideViewPr>
    <p:cSldViewPr snapToGrid="0" snapToObjects="1">
      <p:cViewPr>
        <p:scale>
          <a:sx n="75" d="100"/>
          <a:sy n="75" d="100"/>
        </p:scale>
        <p:origin x="-1668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24174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CD87FDC-F33B-42CA-B0D5-BB2088678029}" type="datetime1">
              <a:rPr lang="en-US" altLang="en-US" smtClean="0"/>
              <a:t>4/5/2016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102AC0C-AAB7-4556-B321-32F18A07FB48}" type="datetime1">
              <a:rPr lang="en-US" altLang="en-US" smtClean="0"/>
              <a:t>4/5/2016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EA02DF-A48C-49ED-8C61-3398E80BA2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067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54CC350-2337-42A5-A627-9A14F3818F8F}" type="datetime1">
              <a:rPr lang="en-US" altLang="en-US" smtClean="0"/>
              <a:t>4/5/2016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7949FC7-73B0-4847-87E9-496A4FA7CB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31174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24174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CD87FDC-F33B-42CA-B0D5-BB2088678029}" type="datetime1">
              <a:rPr lang="en-US" altLang="en-US" smtClean="0">
                <a:solidFill>
                  <a:prstClr val="black"/>
                </a:solidFill>
              </a:rPr>
              <a:pPr/>
              <a:t>4/5/2016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88306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6364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229600" cy="415679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1143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04BD59F-FD83-4DAA-B95A-B54969432AB9}" type="datetime1">
              <a:rPr lang="en-US" altLang="en-US" smtClean="0">
                <a:solidFill>
                  <a:prstClr val="black"/>
                </a:solidFill>
              </a:rPr>
              <a:pPr/>
              <a:t>4/5/2016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166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941F977-4EA1-4AB5-B919-265903CFB00E}" type="datetime1">
              <a:rPr lang="en-US" altLang="en-US" smtClean="0">
                <a:solidFill>
                  <a:prstClr val="black"/>
                </a:solidFill>
              </a:rPr>
              <a:pPr/>
              <a:t>4/5/2016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228E474-F0CE-4B50-96D0-7A630F4250D1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2262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79E563F-8030-4701-9613-0361744EBF8E}" type="datetime1">
              <a:rPr lang="en-US" altLang="en-US" smtClean="0">
                <a:solidFill>
                  <a:prstClr val="black"/>
                </a:solidFill>
              </a:rPr>
              <a:pPr/>
              <a:t>4/5/2016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0C9333B-4FC6-4CB9-95EF-E8A858B27039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5979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CFB6623-9AB7-4D55-9E01-E86212C66FE0}" type="datetime1">
              <a:rPr lang="en-US" altLang="en-US" smtClean="0">
                <a:solidFill>
                  <a:prstClr val="black"/>
                </a:solidFill>
              </a:rPr>
              <a:pPr/>
              <a:t>4/5/2016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11DB4E0-B555-42CC-A941-D8C132C96A71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6975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9FFB400-9DDE-42E2-BCA1-2936932D941E}" type="datetime1">
              <a:rPr lang="en-US" altLang="en-US" smtClean="0">
                <a:solidFill>
                  <a:prstClr val="black"/>
                </a:solidFill>
              </a:rPr>
              <a:pPr/>
              <a:t>4/5/2016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45C8F0-2C97-459A-9B3E-BF7C81A8C10C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8731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9B14062-4C28-4CAA-819B-7F05D3DE3090}" type="datetime1">
              <a:rPr lang="en-US" altLang="en-US" smtClean="0">
                <a:solidFill>
                  <a:prstClr val="black"/>
                </a:solidFill>
              </a:rPr>
              <a:pPr/>
              <a:t>4/5/2016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236662E-FF7F-484D-B77C-BC786E3FCFDA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8581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6F51A3-837D-41D1-A6F1-EA234A763E78}" type="datetime1">
              <a:rPr lang="en-US" altLang="en-US" smtClean="0">
                <a:solidFill>
                  <a:prstClr val="black"/>
                </a:solidFill>
              </a:rPr>
              <a:pPr/>
              <a:t>4/5/2016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D028E0-0710-41D8-86F3-ACD88DEA6211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451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 anchor="t"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3632"/>
            <a:ext cx="8229600" cy="474253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1143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04BD59F-FD83-4DAA-B95A-B54969432AB9}" type="datetime1">
              <a:rPr lang="en-US" altLang="en-US" smtClean="0"/>
              <a:t>4/5/2016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CDAF465-6543-4E77-B168-2E9DEAE05F9F}" type="datetime1">
              <a:rPr lang="en-US" altLang="en-US" smtClean="0">
                <a:solidFill>
                  <a:prstClr val="black"/>
                </a:solidFill>
              </a:rPr>
              <a:pPr/>
              <a:t>4/5/2016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213C820-1D5D-4BBC-897C-C681EA1028B0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7480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102AC0C-AAB7-4556-B321-32F18A07FB48}" type="datetime1">
              <a:rPr lang="en-US" altLang="en-US" smtClean="0">
                <a:solidFill>
                  <a:prstClr val="black"/>
                </a:solidFill>
              </a:rPr>
              <a:pPr/>
              <a:t>4/5/2016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EA02DF-A48C-49ED-8C61-3398E80BA2D3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4324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54CC350-2337-42A5-A627-9A14F3818F8F}" type="datetime1">
              <a:rPr lang="en-US" altLang="en-US" smtClean="0">
                <a:solidFill>
                  <a:prstClr val="black"/>
                </a:solidFill>
              </a:rPr>
              <a:pPr/>
              <a:t>4/5/2016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7949FC7-73B0-4847-87E9-496A4FA7CB2F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105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941F977-4EA1-4AB5-B919-265903CFB00E}" type="datetime1">
              <a:rPr lang="en-US" altLang="en-US" smtClean="0"/>
              <a:t>4/5/2016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228E474-F0CE-4B50-96D0-7A630F4250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79E563F-8030-4701-9613-0361744EBF8E}" type="datetime1">
              <a:rPr lang="en-US" altLang="en-US" smtClean="0"/>
              <a:t>4/5/2016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0C9333B-4FC6-4CB9-95EF-E8A858B270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3186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CFB6623-9AB7-4D55-9E01-E86212C66FE0}" type="datetime1">
              <a:rPr lang="en-US" altLang="en-US" smtClean="0"/>
              <a:t>4/5/2016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11DB4E0-B555-42CC-A941-D8C132C96A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8854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9FFB400-9DDE-42E2-BCA1-2936932D941E}" type="datetime1">
              <a:rPr lang="en-US" altLang="en-US" smtClean="0"/>
              <a:t>4/5/2016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45C8F0-2C97-459A-9B3E-BF7C81A8C1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05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9B14062-4C28-4CAA-819B-7F05D3DE3090}" type="datetime1">
              <a:rPr lang="en-US" altLang="en-US" smtClean="0"/>
              <a:t>4/5/2016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236662E-FF7F-484D-B77C-BC786E3FCF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486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6F51A3-837D-41D1-A6F1-EA234A763E78}" type="datetime1">
              <a:rPr lang="en-US" altLang="en-US" smtClean="0"/>
              <a:t>4/5/2016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D028E0-0710-41D8-86F3-ACD88DEA62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9775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CDAF465-6543-4E77-B168-2E9DEAE05F9F}" type="datetime1">
              <a:rPr lang="en-US" altLang="en-US" smtClean="0"/>
              <a:t>4/5/2016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213C820-1D5D-4BBC-897C-C681EA1028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7012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1588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52688"/>
            <a:ext cx="8229600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Box 10"/>
          <p:cNvSpPr txBox="1">
            <a:spLocks noChangeArrowheads="1"/>
          </p:cNvSpPr>
          <p:nvPr userDrawn="1"/>
        </p:nvSpPr>
        <p:spPr bwMode="auto">
          <a:xfrm>
            <a:off x="7181850" y="6542088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1588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52688"/>
            <a:ext cx="8229600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Box 10"/>
          <p:cNvSpPr txBox="1">
            <a:spLocks noChangeArrowheads="1"/>
          </p:cNvSpPr>
          <p:nvPr userDrawn="1"/>
        </p:nvSpPr>
        <p:spPr bwMode="auto">
          <a:xfrm>
            <a:off x="7181850" y="6542088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>
                <a:solidFill>
                  <a:prstClr val="black"/>
                </a:solidFill>
                <a:latin typeface="Arial" pitchFamily="34" charset="0"/>
              </a:rPr>
              <a:t>www.umbc.edu</a:t>
            </a:r>
          </a:p>
        </p:txBody>
      </p:sp>
    </p:spTree>
    <p:extLst>
      <p:ext uri="{BB962C8B-B14F-4D97-AF65-F5344CB8AC3E}">
        <p14:creationId xmlns:p14="http://schemas.microsoft.com/office/powerpoint/2010/main" val="32082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CMSC202</a:t>
            </a:r>
            <a:br>
              <a:rPr lang="en-US" altLang="en-US" dirty="0" smtClean="0"/>
            </a:br>
            <a:r>
              <a:rPr lang="en-US" altLang="en-US" dirty="0" smtClean="0"/>
              <a:t> Computer Science II for Majors</a:t>
            </a: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4000" dirty="0" smtClean="0"/>
              <a:t>Lecture 12 – </a:t>
            </a:r>
            <a:br>
              <a:rPr lang="en-US" altLang="en-US" sz="4000" dirty="0" smtClean="0"/>
            </a:br>
            <a:r>
              <a:rPr lang="en-US" altLang="en-US" dirty="0" smtClean="0"/>
              <a:t>Linked Lists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19337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dirty="0" smtClean="0">
              <a:ea typeface="+mn-ea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</a:rPr>
              <a:t>Dr. Katherine Gibson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(Dis)Advantages of Linked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Advantages:</a:t>
            </a:r>
          </a:p>
          <a:p>
            <a:pPr lvl="1"/>
            <a:r>
              <a:rPr lang="en-US" dirty="0"/>
              <a:t>Change size easily and constantly</a:t>
            </a:r>
          </a:p>
          <a:p>
            <a:pPr lvl="1"/>
            <a:r>
              <a:rPr lang="en-US" dirty="0"/>
              <a:t>Insertion and deletion can easily happen anywhere in the Linked List</a:t>
            </a:r>
          </a:p>
          <a:p>
            <a:pPr lvl="1"/>
            <a:r>
              <a:rPr lang="en-US" dirty="0"/>
              <a:t>Only one node needs to be contiguously stored</a:t>
            </a:r>
          </a:p>
          <a:p>
            <a:r>
              <a:rPr lang="en-US" dirty="0"/>
              <a:t>Disadvantages:</a:t>
            </a:r>
          </a:p>
          <a:p>
            <a:pPr lvl="1"/>
            <a:r>
              <a:rPr lang="en-US" dirty="0"/>
              <a:t>Can’t access by index value</a:t>
            </a:r>
          </a:p>
          <a:p>
            <a:pPr lvl="1"/>
            <a:r>
              <a:rPr lang="en-US" dirty="0"/>
              <a:t>Requires management of memory</a:t>
            </a:r>
          </a:p>
          <a:p>
            <a:pPr lvl="1"/>
            <a:r>
              <a:rPr lang="en-US" dirty="0"/>
              <a:t>Pointer to next node takes up more memory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8343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Nodes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26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node is one element of a Linked List</a:t>
            </a:r>
          </a:p>
          <a:p>
            <a:endParaRPr lang="en-US" dirty="0"/>
          </a:p>
          <a:p>
            <a:r>
              <a:rPr lang="en-US" dirty="0"/>
              <a:t>Nodes consist of two main parts:</a:t>
            </a:r>
          </a:p>
          <a:p>
            <a:pPr lvl="1"/>
            <a:r>
              <a:rPr lang="en-US" dirty="0"/>
              <a:t>Data stored in the node</a:t>
            </a:r>
          </a:p>
          <a:p>
            <a:pPr lvl="1"/>
            <a:r>
              <a:rPr lang="en-US" dirty="0"/>
              <a:t>Pointer to next node in list</a:t>
            </a:r>
          </a:p>
          <a:p>
            <a:endParaRPr lang="en-US" dirty="0"/>
          </a:p>
          <a:p>
            <a:r>
              <a:rPr lang="en-US" dirty="0"/>
              <a:t>Often represented as classes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12</a:t>
            </a:fld>
            <a:endParaRPr lang="en-US" altLang="en-US"/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7239000" y="2971800"/>
            <a:ext cx="1219200" cy="1600200"/>
            <a:chOff x="1447800" y="3276600"/>
            <a:chExt cx="1219200" cy="1600200"/>
          </a:xfrm>
        </p:grpSpPr>
        <p:sp>
          <p:nvSpPr>
            <p:cNvPr id="6" name="Rectangle 5"/>
            <p:cNvSpPr/>
            <p:nvPr/>
          </p:nvSpPr>
          <p:spPr>
            <a:xfrm>
              <a:off x="1447800" y="3276600"/>
              <a:ext cx="1219200" cy="16002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data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Bevel 6"/>
            <p:cNvSpPr/>
            <p:nvPr/>
          </p:nvSpPr>
          <p:spPr>
            <a:xfrm>
              <a:off x="1447800" y="4343400"/>
              <a:ext cx="1219200" cy="533400"/>
            </a:xfrm>
            <a:prstGeom prst="bevel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link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cxnSp>
        <p:nvCxnSpPr>
          <p:cNvPr id="8" name="Straight Arrow Connector 7"/>
          <p:cNvCxnSpPr/>
          <p:nvPr/>
        </p:nvCxnSpPr>
        <p:spPr bwMode="auto">
          <a:xfrm>
            <a:off x="4762500" y="3386138"/>
            <a:ext cx="2476500" cy="0"/>
          </a:xfrm>
          <a:prstGeom prst="straightConnector1">
            <a:avLst/>
          </a:prstGeom>
          <a:noFill/>
          <a:ln w="57150" cap="flat" cmpd="sng" algn="ctr">
            <a:solidFill>
              <a:srgbClr val="002060"/>
            </a:solidFill>
            <a:prstDash val="solid"/>
            <a:tailEnd type="arrow"/>
          </a:ln>
          <a:effectLst/>
        </p:spPr>
      </p:cxnSp>
      <p:cxnSp>
        <p:nvCxnSpPr>
          <p:cNvPr id="9" name="Straight Arrow Connector 8"/>
          <p:cNvCxnSpPr>
            <a:endCxn id="7" idx="4"/>
          </p:cNvCxnSpPr>
          <p:nvPr/>
        </p:nvCxnSpPr>
        <p:spPr bwMode="auto">
          <a:xfrm>
            <a:off x="5209032" y="3860800"/>
            <a:ext cx="2029968" cy="444500"/>
          </a:xfrm>
          <a:prstGeom prst="straightConnector1">
            <a:avLst/>
          </a:prstGeom>
          <a:noFill/>
          <a:ln w="57150" cap="flat" cmpd="sng" algn="ctr">
            <a:solidFill>
              <a:srgbClr val="002060"/>
            </a:solidFill>
            <a:prstDash val="soli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527443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for Node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US" sz="2400" b="1" dirty="0">
                <a:solidFill>
                  <a:srgbClr val="CC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>
                <a:solidFill>
                  <a:srgbClr val="CC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testGrade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*</a:t>
            </a:r>
            <a:r>
              <a:rPr lang="en-US" sz="2400" b="1" dirty="0">
                <a:solidFill>
                  <a:srgbClr val="CC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link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constructor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// accessors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// mutators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13</a:t>
            </a:fld>
            <a:endParaRPr lang="en-US" altLang="en-US"/>
          </a:p>
        </p:txBody>
      </p:sp>
      <p:grpSp>
        <p:nvGrpSpPr>
          <p:cNvPr id="5" name="Group 4"/>
          <p:cNvGrpSpPr/>
          <p:nvPr/>
        </p:nvGrpSpPr>
        <p:grpSpPr>
          <a:xfrm>
            <a:off x="6019800" y="1796796"/>
            <a:ext cx="1219200" cy="1600200"/>
            <a:chOff x="5029200" y="4191000"/>
            <a:chExt cx="1219200" cy="1600200"/>
          </a:xfrm>
        </p:grpSpPr>
        <p:sp>
          <p:nvSpPr>
            <p:cNvPr id="6" name="Bevel 5"/>
            <p:cNvSpPr/>
            <p:nvPr/>
          </p:nvSpPr>
          <p:spPr bwMode="auto">
            <a:xfrm>
              <a:off x="5029200" y="5257800"/>
              <a:ext cx="1219200" cy="533400"/>
            </a:xfrm>
            <a:prstGeom prst="bevel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link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5029200" y="47244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 err="1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testGrade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5029200" y="41910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name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4191000" y="4191000"/>
            <a:ext cx="3886200" cy="461665"/>
          </a:xfrm>
          <a:prstGeom prst="rect">
            <a:avLst/>
          </a:prstGeom>
          <a:solidFill>
            <a:srgbClr val="EEECE1"/>
          </a:solidFill>
          <a:ln>
            <a:solidFill>
              <a:sysClr val="windowText" lastClr="000000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prstClr val="black"/>
                </a:solidFill>
                <a:latin typeface="Calibri"/>
                <a:ea typeface="+mn-ea"/>
                <a:cs typeface="Courier New" panose="02070309020205020404" pitchFamily="49" charset="0"/>
              </a:rPr>
              <a:t>link can point to other nodes</a:t>
            </a:r>
            <a:endParaRPr kumimoji="0" lang="en-US" sz="2400" b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ourier New" panose="02070309020205020404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H="1" flipV="1">
            <a:off x="3505200" y="3393948"/>
            <a:ext cx="1447800" cy="797052"/>
          </a:xfrm>
          <a:prstGeom prst="straightConnector1">
            <a:avLst/>
          </a:prstGeom>
          <a:solidFill>
            <a:srgbClr val="00B8FF"/>
          </a:solidFill>
          <a:ln w="57150" cap="rnd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4450080" y="4652665"/>
            <a:ext cx="2636520" cy="1200329"/>
          </a:xfrm>
          <a:prstGeom prst="rect">
            <a:avLst/>
          </a:prstGeom>
          <a:solidFill>
            <a:srgbClr val="EEECE1"/>
          </a:solidFill>
          <a:ln>
            <a:solidFill>
              <a:sysClr val="windowText" lastClr="000000"/>
            </a:solidFill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prstClr val="black"/>
                </a:solidFill>
                <a:latin typeface="Calibri"/>
                <a:ea typeface="+mn-ea"/>
                <a:cs typeface="Courier New" panose="02070309020205020404" pitchFamily="49" charset="0"/>
              </a:rPr>
              <a:t>two options: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00" b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urier New" panose="02070309020205020404" pitchFamily="49" charset="0"/>
              </a:rPr>
              <a:t>another Node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2400" kern="0" noProof="0" dirty="0" smtClean="0">
                <a:solidFill>
                  <a:prstClr val="black"/>
                </a:solidFill>
                <a:latin typeface="Calibri"/>
                <a:ea typeface="+mn-ea"/>
                <a:cs typeface="Courier New" panose="02070309020205020404" pitchFamily="49" charset="0"/>
              </a:rPr>
              <a:t>NULL</a:t>
            </a:r>
            <a:endParaRPr kumimoji="0" lang="en-US" sz="2400" b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ourier New" panose="02070309020205020404" pitchFamily="49" charset="0"/>
            </a:endParaRPr>
          </a:p>
        </p:txBody>
      </p:sp>
      <p:grpSp>
        <p:nvGrpSpPr>
          <p:cNvPr id="12" name="Group 81"/>
          <p:cNvGrpSpPr>
            <a:grpSpLocks/>
          </p:cNvGrpSpPr>
          <p:nvPr/>
        </p:nvGrpSpPr>
        <p:grpSpPr bwMode="auto">
          <a:xfrm>
            <a:off x="7043928" y="3130296"/>
            <a:ext cx="784225" cy="527304"/>
            <a:chOff x="7674429" y="4572000"/>
            <a:chExt cx="783771" cy="527304"/>
          </a:xfrm>
        </p:grpSpPr>
        <p:cxnSp>
          <p:nvCxnSpPr>
            <p:cNvPr id="13" name="Straight Arrow Connector 12"/>
            <p:cNvCxnSpPr/>
            <p:nvPr/>
          </p:nvCxnSpPr>
          <p:spPr>
            <a:xfrm>
              <a:off x="8426849" y="4572000"/>
              <a:ext cx="11106" cy="527304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>
            <a:xfrm>
              <a:off x="7674429" y="4578350"/>
              <a:ext cx="783771" cy="0"/>
            </a:xfrm>
            <a:prstGeom prst="line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</a:ln>
            <a:effectLst/>
          </p:spPr>
        </p:cxnSp>
      </p:grpSp>
      <p:sp>
        <p:nvSpPr>
          <p:cNvPr id="15" name="TextBox 108"/>
          <p:cNvSpPr txBox="1">
            <a:spLocks noChangeArrowheads="1"/>
          </p:cNvSpPr>
          <p:nvPr/>
        </p:nvSpPr>
        <p:spPr bwMode="auto">
          <a:xfrm>
            <a:off x="7117111" y="3588830"/>
            <a:ext cx="1419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 smtClean="0">
                <a:solidFill>
                  <a:srgbClr val="1F497D"/>
                </a:solidFill>
                <a:ea typeface="+mn-ea"/>
                <a:cs typeface="Arial" charset="0"/>
              </a:rPr>
              <a:t>NULL</a:t>
            </a:r>
          </a:p>
        </p:txBody>
      </p:sp>
    </p:spTree>
    <p:extLst>
      <p:ext uri="{BB962C8B-B14F-4D97-AF65-F5344CB8AC3E}">
        <p14:creationId xmlns:p14="http://schemas.microsoft.com/office/powerpoint/2010/main" val="2681988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Linked List Overview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7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15</a:t>
            </a:fld>
            <a:endParaRPr lang="en-US" altLang="en-US"/>
          </a:p>
        </p:txBody>
      </p:sp>
      <p:pic>
        <p:nvPicPr>
          <p:cNvPr id="5" name="Picture 2" descr="http://www.drewsmarketingminute.com/images/2007-small/09/10/picture_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02287" y="1028700"/>
            <a:ext cx="3527234" cy="3636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14900"/>
            <a:ext cx="9144000" cy="1341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95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Linked List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16</a:t>
            </a:fld>
            <a:endParaRPr lang="en-US" altLang="en-US"/>
          </a:p>
        </p:txBody>
      </p:sp>
      <p:sp>
        <p:nvSpPr>
          <p:cNvPr id="5" name="TextBox 108"/>
          <p:cNvSpPr txBox="1">
            <a:spLocks noChangeArrowheads="1"/>
          </p:cNvSpPr>
          <p:nvPr/>
        </p:nvSpPr>
        <p:spPr bwMode="auto">
          <a:xfrm>
            <a:off x="7462838" y="5219062"/>
            <a:ext cx="1419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 smtClean="0">
                <a:solidFill>
                  <a:srgbClr val="1F497D"/>
                </a:solidFill>
                <a:ea typeface="+mn-ea"/>
                <a:cs typeface="Arial" charset="0"/>
              </a:rPr>
              <a:t>NULL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333500" y="2966400"/>
            <a:ext cx="1219200" cy="1600200"/>
            <a:chOff x="5029200" y="4191000"/>
            <a:chExt cx="1219200" cy="1600200"/>
          </a:xfrm>
        </p:grpSpPr>
        <p:sp>
          <p:nvSpPr>
            <p:cNvPr id="7" name="Bevel 6"/>
            <p:cNvSpPr/>
            <p:nvPr/>
          </p:nvSpPr>
          <p:spPr bwMode="auto">
            <a:xfrm>
              <a:off x="5029200" y="5257800"/>
              <a:ext cx="1219200" cy="533400"/>
            </a:xfrm>
            <a:prstGeom prst="bevel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link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5029200" y="47244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DUMMY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5029200" y="41910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DUMMY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070225" y="2964813"/>
            <a:ext cx="1219200" cy="1600200"/>
            <a:chOff x="5029200" y="4191000"/>
            <a:chExt cx="1219200" cy="1600200"/>
          </a:xfrm>
        </p:grpSpPr>
        <p:sp>
          <p:nvSpPr>
            <p:cNvPr id="11" name="Bevel 10"/>
            <p:cNvSpPr/>
            <p:nvPr/>
          </p:nvSpPr>
          <p:spPr bwMode="auto">
            <a:xfrm>
              <a:off x="5029200" y="5257800"/>
              <a:ext cx="1219200" cy="533400"/>
            </a:xfrm>
            <a:prstGeom prst="bevel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link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5029200" y="47244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 err="1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testGrade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5029200" y="41910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name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784725" y="2966400"/>
            <a:ext cx="1219200" cy="1600200"/>
            <a:chOff x="5029200" y="4191000"/>
            <a:chExt cx="1219200" cy="1600200"/>
          </a:xfrm>
        </p:grpSpPr>
        <p:sp>
          <p:nvSpPr>
            <p:cNvPr id="15" name="Bevel 14"/>
            <p:cNvSpPr/>
            <p:nvPr/>
          </p:nvSpPr>
          <p:spPr bwMode="auto">
            <a:xfrm>
              <a:off x="5029200" y="5257800"/>
              <a:ext cx="1219200" cy="533400"/>
            </a:xfrm>
            <a:prstGeom prst="bevel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link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5029200" y="47244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 err="1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testGrade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5029200" y="41910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name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499225" y="2952748"/>
            <a:ext cx="1219200" cy="1600200"/>
            <a:chOff x="5029200" y="4191000"/>
            <a:chExt cx="1219200" cy="1600200"/>
          </a:xfrm>
        </p:grpSpPr>
        <p:sp>
          <p:nvSpPr>
            <p:cNvPr id="19" name="Bevel 18"/>
            <p:cNvSpPr/>
            <p:nvPr/>
          </p:nvSpPr>
          <p:spPr bwMode="auto">
            <a:xfrm>
              <a:off x="5029200" y="5257800"/>
              <a:ext cx="1219200" cy="533400"/>
            </a:xfrm>
            <a:prstGeom prst="bevel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link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5029200" y="47244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 err="1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testGrade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5029200" y="41910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name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2" name="Bevel 21"/>
          <p:cNvSpPr/>
          <p:nvPr/>
        </p:nvSpPr>
        <p:spPr bwMode="auto">
          <a:xfrm>
            <a:off x="434975" y="1805939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link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4" name="Straight Arrow Connector 23"/>
          <p:cNvCxnSpPr/>
          <p:nvPr/>
        </p:nvCxnSpPr>
        <p:spPr bwMode="auto">
          <a:xfrm>
            <a:off x="2247900" y="4302315"/>
            <a:ext cx="800100" cy="0"/>
          </a:xfrm>
          <a:prstGeom prst="straightConnector1">
            <a:avLst/>
          </a:prstGeom>
          <a:noFill/>
          <a:ln w="57150" cap="flat" cmpd="sng" algn="ctr">
            <a:solidFill>
              <a:srgbClr val="1F497D"/>
            </a:solidFill>
            <a:prstDash val="solid"/>
            <a:tailEnd type="arrow"/>
          </a:ln>
          <a:effectLst/>
        </p:spPr>
      </p:cxnSp>
      <p:grpSp>
        <p:nvGrpSpPr>
          <p:cNvPr id="25" name="Group 82"/>
          <p:cNvGrpSpPr>
            <a:grpSpLocks/>
          </p:cNvGrpSpPr>
          <p:nvPr/>
        </p:nvGrpSpPr>
        <p:grpSpPr bwMode="auto">
          <a:xfrm>
            <a:off x="1481143" y="2040887"/>
            <a:ext cx="500062" cy="914400"/>
            <a:chOff x="7674434" y="4572000"/>
            <a:chExt cx="500742" cy="914400"/>
          </a:xfrm>
        </p:grpSpPr>
        <p:cxnSp>
          <p:nvCxnSpPr>
            <p:cNvPr id="26" name="Straight Arrow Connector 25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>
            <a:xfrm>
              <a:off x="7674429" y="4578350"/>
              <a:ext cx="500742" cy="0"/>
            </a:xfrm>
            <a:prstGeom prst="line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</a:ln>
            <a:effectLst/>
          </p:spPr>
        </p:cxnSp>
      </p:grpSp>
      <p:cxnSp>
        <p:nvCxnSpPr>
          <p:cNvPr id="28" name="Straight Arrow Connector 27"/>
          <p:cNvCxnSpPr/>
          <p:nvPr/>
        </p:nvCxnSpPr>
        <p:spPr bwMode="auto">
          <a:xfrm>
            <a:off x="5699125" y="4291203"/>
            <a:ext cx="800100" cy="0"/>
          </a:xfrm>
          <a:prstGeom prst="straightConnector1">
            <a:avLst/>
          </a:prstGeom>
          <a:noFill/>
          <a:ln w="57150" cap="flat" cmpd="sng" algn="ctr">
            <a:solidFill>
              <a:srgbClr val="1F497D"/>
            </a:solidFill>
            <a:prstDash val="soli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3984625" y="4302315"/>
            <a:ext cx="800100" cy="0"/>
          </a:xfrm>
          <a:prstGeom prst="straightConnector1">
            <a:avLst/>
          </a:prstGeom>
          <a:noFill/>
          <a:ln w="57150" cap="flat" cmpd="sng" algn="ctr">
            <a:solidFill>
              <a:srgbClr val="1F497D"/>
            </a:solidFill>
            <a:prstDash val="solid"/>
            <a:tailEnd type="arrow"/>
          </a:ln>
          <a:effectLst/>
        </p:spPr>
      </p:cxnSp>
      <p:grpSp>
        <p:nvGrpSpPr>
          <p:cNvPr id="30" name="Group 81"/>
          <p:cNvGrpSpPr>
            <a:grpSpLocks/>
          </p:cNvGrpSpPr>
          <p:nvPr/>
        </p:nvGrpSpPr>
        <p:grpSpPr bwMode="auto">
          <a:xfrm>
            <a:off x="7391400" y="4293549"/>
            <a:ext cx="784225" cy="914400"/>
            <a:chOff x="7674429" y="4572000"/>
            <a:chExt cx="783771" cy="914400"/>
          </a:xfrm>
        </p:grpSpPr>
        <p:cxnSp>
          <p:nvCxnSpPr>
            <p:cNvPr id="31" name="Straight Arrow Connector 30"/>
            <p:cNvCxnSpPr/>
            <p:nvPr/>
          </p:nvCxnSpPr>
          <p:spPr>
            <a:xfrm>
              <a:off x="8447094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>
            <a:xfrm>
              <a:off x="7674429" y="4578350"/>
              <a:ext cx="783771" cy="0"/>
            </a:xfrm>
            <a:prstGeom prst="line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</a:ln>
            <a:effectLst/>
          </p:spPr>
        </p:cxnSp>
      </p:grpSp>
      <p:sp>
        <p:nvSpPr>
          <p:cNvPr id="36" name="TextBox 108"/>
          <p:cNvSpPr txBox="1">
            <a:spLocks noChangeArrowheads="1"/>
          </p:cNvSpPr>
          <p:nvPr/>
        </p:nvSpPr>
        <p:spPr bwMode="auto">
          <a:xfrm>
            <a:off x="334962" y="2336800"/>
            <a:ext cx="1419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 err="1" smtClean="0">
                <a:solidFill>
                  <a:srgbClr val="1F497D"/>
                </a:solidFill>
                <a:ea typeface="+mn-ea"/>
                <a:cs typeface="Arial" charset="0"/>
              </a:rPr>
              <a:t>m_head</a:t>
            </a:r>
            <a:endParaRPr lang="en-US" altLang="en-US" sz="2400" b="1" dirty="0" smtClean="0">
              <a:solidFill>
                <a:srgbClr val="1F497D"/>
              </a:solidFill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265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Points to 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Last node in the Linked List points to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NULL</a:t>
            </a:r>
          </a:p>
          <a:p>
            <a:endParaRPr lang="en-US" dirty="0"/>
          </a:p>
          <a:p>
            <a:r>
              <a:rPr lang="en-US" dirty="0"/>
              <a:t>Each node points to either another node in the Linked List, or 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</a:p>
          <a:p>
            <a:pPr lvl="1"/>
            <a:r>
              <a:rPr lang="en-US" dirty="0"/>
              <a:t>Only one link per node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301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Memory with 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Hard part of using Linked Lists is ensuring that none of the nodes go “missing” </a:t>
            </a:r>
          </a:p>
          <a:p>
            <a:pPr lvl="3"/>
            <a:endParaRPr lang="en-US" dirty="0"/>
          </a:p>
          <a:p>
            <a:r>
              <a:rPr lang="en-US" dirty="0"/>
              <a:t>Think of Linked List as a train</a:t>
            </a:r>
          </a:p>
          <a:p>
            <a:pPr lvl="1"/>
            <a:r>
              <a:rPr lang="en-US" dirty="0"/>
              <a:t>(Or as a conga line of Kindergarteners)</a:t>
            </a:r>
          </a:p>
          <a:p>
            <a:pPr lvl="3"/>
            <a:endParaRPr lang="en-US" dirty="0"/>
          </a:p>
          <a:p>
            <a:r>
              <a:rPr lang="en-US" dirty="0"/>
              <a:t>Must keep track of where links point to</a:t>
            </a:r>
          </a:p>
          <a:p>
            <a:r>
              <a:rPr lang="en-US" dirty="0"/>
              <a:t>If you’re not careful, nodes can get lost in memory </a:t>
            </a:r>
            <a:r>
              <a:rPr lang="en-US" dirty="0" smtClean="0"/>
              <a:t>(and you </a:t>
            </a:r>
            <a:r>
              <a:rPr lang="en-US" dirty="0"/>
              <a:t>have no way to find them)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9255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List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functions does a Linked List </a:t>
            </a:r>
            <a:br>
              <a:rPr lang="en-US" dirty="0"/>
            </a:br>
            <a:r>
              <a:rPr lang="en-US" dirty="0"/>
              <a:t>class implementation require?</a:t>
            </a:r>
          </a:p>
          <a:p>
            <a:pPr lvl="3"/>
            <a:endParaRPr lang="en-US" dirty="0"/>
          </a:p>
          <a:p>
            <a:r>
              <a:rPr lang="en-US" sz="2800" dirty="0" err="1"/>
              <a:t>Linked_List</a:t>
            </a:r>
            <a:r>
              <a:rPr lang="en-US" sz="2800" dirty="0"/>
              <a:t> constructor</a:t>
            </a:r>
          </a:p>
          <a:p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insert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remove()</a:t>
            </a:r>
          </a:p>
          <a:p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printList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isEmpty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2722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 We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Inheritance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Object relationships</a:t>
            </a:r>
          </a:p>
          <a:p>
            <a:pPr lvl="1"/>
            <a:r>
              <a:rPr lang="en-US" dirty="0" smtClean="0"/>
              <a:t>is-a (Inheritance)</a:t>
            </a:r>
          </a:p>
          <a:p>
            <a:pPr lvl="1"/>
            <a:r>
              <a:rPr lang="en-US" dirty="0" smtClean="0"/>
              <a:t>has-a (Composition and Aggregation)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sz="3200" dirty="0" smtClean="0"/>
          </a:p>
          <a:p>
            <a:pPr lvl="1"/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941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Lists’ “Special”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Linked Lists often need to be handled differently under specific </a:t>
            </a:r>
            <a:r>
              <a:rPr lang="en-US" dirty="0" smtClean="0"/>
              <a:t>circumstances</a:t>
            </a:r>
            <a:endParaRPr lang="en-US" dirty="0"/>
          </a:p>
          <a:p>
            <a:pPr lvl="1"/>
            <a:r>
              <a:rPr lang="en-US" dirty="0"/>
              <a:t>Linked List is empty</a:t>
            </a:r>
          </a:p>
          <a:p>
            <a:pPr lvl="1"/>
            <a:r>
              <a:rPr lang="en-US" dirty="0"/>
              <a:t>Linked List has only one element</a:t>
            </a:r>
          </a:p>
          <a:p>
            <a:pPr lvl="1"/>
            <a:r>
              <a:rPr lang="en-US" dirty="0"/>
              <a:t>Linked List has multiple elements</a:t>
            </a:r>
          </a:p>
          <a:p>
            <a:pPr lvl="1"/>
            <a:r>
              <a:rPr lang="en-US" dirty="0"/>
              <a:t>Changing something with the first or last node</a:t>
            </a:r>
          </a:p>
          <a:p>
            <a:pPr lvl="3"/>
            <a:endParaRPr lang="en-US" dirty="0"/>
          </a:p>
          <a:p>
            <a:r>
              <a:rPr lang="en-US" dirty="0"/>
              <a:t>Keep this in mind when you are </a:t>
            </a:r>
            <a:r>
              <a:rPr lang="en-US" dirty="0" smtClean="0"/>
              <a:t>coding</a:t>
            </a:r>
          </a:p>
          <a:p>
            <a:pPr lvl="1"/>
            <a:r>
              <a:rPr lang="en-US" dirty="0" smtClean="0"/>
              <a:t>Dummy nodes alleviate some of these concerns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4979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Linked List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21</a:t>
            </a:fld>
            <a:endParaRPr lang="en-US" altLang="en-US"/>
          </a:p>
        </p:txBody>
      </p:sp>
      <p:sp>
        <p:nvSpPr>
          <p:cNvPr id="6" name="Rectangle 5"/>
          <p:cNvSpPr/>
          <p:nvPr/>
        </p:nvSpPr>
        <p:spPr>
          <a:xfrm>
            <a:off x="405828" y="2497976"/>
            <a:ext cx="8332345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15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On the Board</a:t>
            </a:r>
            <a:endParaRPr lang="en-US" sz="115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2665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Traversing the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10600" cy="4830763"/>
          </a:xfrm>
        </p:spPr>
        <p:txBody>
          <a:bodyPr/>
          <a:lstStyle/>
          <a:p>
            <a:r>
              <a:rPr lang="en-US" dirty="0" smtClean="0"/>
              <a:t>To control our traversal, we’ll use a loop</a:t>
            </a:r>
          </a:p>
          <a:p>
            <a:pPr lvl="1"/>
            <a:r>
              <a:rPr lang="en-US" dirty="0" smtClean="0"/>
              <a:t>Initialization, Termination Condition, Modification</a:t>
            </a:r>
          </a:p>
          <a:p>
            <a:pPr marL="915988" indent="-514350">
              <a:buFont typeface="+mj-lt"/>
              <a:buAutoNum type="arabicPeriod"/>
            </a:pPr>
            <a:r>
              <a:rPr lang="en-US" sz="2800" dirty="0" smtClean="0"/>
              <a:t>Set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CURR </a:t>
            </a:r>
            <a:r>
              <a:rPr lang="en-US" sz="2800" dirty="0" smtClean="0"/>
              <a:t>to the first node in the list</a:t>
            </a:r>
          </a:p>
          <a:p>
            <a:pPr marL="915988" indent="-514350">
              <a:buFont typeface="+mj-lt"/>
              <a:buAutoNum type="arabicPeriod"/>
            </a:pPr>
            <a:endParaRPr lang="en-US" sz="2800" dirty="0" smtClean="0"/>
          </a:p>
          <a:p>
            <a:pPr marL="915988" indent="-514350">
              <a:buFont typeface="+mj-lt"/>
              <a:buAutoNum type="arabicPeriod"/>
            </a:pPr>
            <a:r>
              <a:rPr lang="en-US" sz="2800" dirty="0" smtClean="0"/>
              <a:t>Continue until we hit the end of the list (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800" dirty="0" smtClean="0"/>
              <a:t>)</a:t>
            </a:r>
          </a:p>
          <a:p>
            <a:pPr marL="915988" indent="-514350">
              <a:buFont typeface="+mj-lt"/>
              <a:buAutoNum type="arabicPeriod"/>
            </a:pPr>
            <a:endParaRPr lang="en-US" sz="2800" dirty="0"/>
          </a:p>
          <a:p>
            <a:pPr marL="915988" indent="-514350">
              <a:buFont typeface="+mj-lt"/>
              <a:buAutoNum type="arabicPeriod"/>
            </a:pPr>
            <a:r>
              <a:rPr lang="en-US" sz="2800" dirty="0" smtClean="0"/>
              <a:t>Move from one node to another </a:t>
            </a:r>
            <a:br>
              <a:rPr lang="en-US" sz="2800" dirty="0" smtClean="0"/>
            </a:br>
            <a:r>
              <a:rPr lang="en-US" sz="2800" dirty="0" smtClean="0"/>
              <a:t>(using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m_next</a:t>
            </a:r>
            <a:r>
              <a:rPr lang="en-US" sz="2800" dirty="0" smtClean="0"/>
              <a:t>)</a:t>
            </a:r>
            <a:endParaRPr lang="en-US" sz="28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600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1823657" y="2306000"/>
            <a:ext cx="1219200" cy="1600200"/>
            <a:chOff x="5029200" y="4191000"/>
            <a:chExt cx="1219200" cy="1600200"/>
          </a:xfrm>
        </p:grpSpPr>
        <p:sp>
          <p:nvSpPr>
            <p:cNvPr id="41" name="Bevel 40"/>
            <p:cNvSpPr/>
            <p:nvPr/>
          </p:nvSpPr>
          <p:spPr bwMode="auto">
            <a:xfrm>
              <a:off x="5029200" y="5257800"/>
              <a:ext cx="1219200" cy="533400"/>
            </a:xfrm>
            <a:prstGeom prst="bevel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link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5029200" y="47244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DUMMY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5029200" y="41910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DUMMY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Demonstration of Traversal</a:t>
            </a:r>
            <a:endParaRPr lang="en-US" dirty="0"/>
          </a:p>
        </p:txBody>
      </p:sp>
      <p:sp>
        <p:nvSpPr>
          <p:cNvPr id="10" name="Bevel 9"/>
          <p:cNvSpPr/>
          <p:nvPr/>
        </p:nvSpPr>
        <p:spPr bwMode="auto">
          <a:xfrm>
            <a:off x="772732" y="1145539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solidFill>
                  <a:srgbClr val="1F497D"/>
                </a:solidFill>
                <a:cs typeface="Arial" charset="0"/>
              </a:rPr>
              <a:t>FRONT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1" name="Group 82"/>
          <p:cNvGrpSpPr>
            <a:grpSpLocks/>
          </p:cNvGrpSpPr>
          <p:nvPr/>
        </p:nvGrpSpPr>
        <p:grpSpPr bwMode="auto">
          <a:xfrm>
            <a:off x="1818900" y="1380487"/>
            <a:ext cx="500062" cy="914400"/>
            <a:chOff x="7674434" y="4572000"/>
            <a:chExt cx="500742" cy="914400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>
            <a:xfrm>
              <a:off x="7674429" y="4578350"/>
              <a:ext cx="500742" cy="0"/>
            </a:xfrm>
            <a:prstGeom prst="line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</a:ln>
            <a:effectLst/>
          </p:spPr>
        </p:cxnSp>
      </p:grpSp>
      <p:sp>
        <p:nvSpPr>
          <p:cNvPr id="15" name="Bevel 14"/>
          <p:cNvSpPr/>
          <p:nvPr/>
        </p:nvSpPr>
        <p:spPr bwMode="auto">
          <a:xfrm>
            <a:off x="2601087" y="1145539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CURR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TextBox 108"/>
          <p:cNvSpPr txBox="1">
            <a:spLocks noChangeArrowheads="1"/>
          </p:cNvSpPr>
          <p:nvPr/>
        </p:nvSpPr>
        <p:spPr bwMode="auto">
          <a:xfrm>
            <a:off x="3948874" y="1183673"/>
            <a:ext cx="14192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 smtClean="0">
                <a:solidFill>
                  <a:srgbClr val="1F497D"/>
                </a:solidFill>
                <a:ea typeface="+mn-ea"/>
                <a:cs typeface="Arial" charset="0"/>
              </a:rPr>
              <a:t>NULL</a:t>
            </a:r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2810637" y="3639500"/>
            <a:ext cx="800100" cy="0"/>
          </a:xfrm>
          <a:prstGeom prst="straightConnector1">
            <a:avLst/>
          </a:prstGeom>
          <a:noFill/>
          <a:ln w="57150" cap="flat" cmpd="sng" algn="ctr">
            <a:solidFill>
              <a:srgbClr val="1F497D"/>
            </a:solidFill>
            <a:prstDash val="solid"/>
            <a:tailEnd type="arrow"/>
          </a:ln>
          <a:effectLst/>
        </p:spPr>
      </p:cxnSp>
      <p:grpSp>
        <p:nvGrpSpPr>
          <p:cNvPr id="20" name="Group 19"/>
          <p:cNvGrpSpPr/>
          <p:nvPr/>
        </p:nvGrpSpPr>
        <p:grpSpPr>
          <a:xfrm>
            <a:off x="3610737" y="2306000"/>
            <a:ext cx="1796224" cy="1600200"/>
            <a:chOff x="-1947862" y="2587430"/>
            <a:chExt cx="1796224" cy="1600200"/>
          </a:xfrm>
        </p:grpSpPr>
        <p:grpSp>
          <p:nvGrpSpPr>
            <p:cNvPr id="21" name="Group 20"/>
            <p:cNvGrpSpPr/>
            <p:nvPr/>
          </p:nvGrpSpPr>
          <p:grpSpPr>
            <a:xfrm>
              <a:off x="-1947862" y="2587430"/>
              <a:ext cx="1219200" cy="1600200"/>
              <a:chOff x="5029200" y="4191000"/>
              <a:chExt cx="1219200" cy="1600200"/>
            </a:xfrm>
          </p:grpSpPr>
          <p:sp>
            <p:nvSpPr>
              <p:cNvPr id="23" name="Bevel 22"/>
              <p:cNvSpPr/>
              <p:nvPr/>
            </p:nvSpPr>
            <p:spPr bwMode="auto">
              <a:xfrm>
                <a:off x="5029200" y="5257800"/>
                <a:ext cx="1219200" cy="533400"/>
              </a:xfrm>
              <a:prstGeom prst="bevel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link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 bwMode="auto">
              <a:xfrm>
                <a:off x="5029200" y="47244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 smtClean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91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 bwMode="auto">
              <a:xfrm>
                <a:off x="5029200" y="41910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 smtClean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Bob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cxnSp>
          <p:nvCxnSpPr>
            <p:cNvPr id="22" name="Straight Arrow Connector 21"/>
            <p:cNvCxnSpPr/>
            <p:nvPr/>
          </p:nvCxnSpPr>
          <p:spPr bwMode="auto">
            <a:xfrm>
              <a:off x="-951738" y="3956649"/>
              <a:ext cx="800100" cy="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</p:grpSp>
      <p:grpSp>
        <p:nvGrpSpPr>
          <p:cNvPr id="31" name="Group 30"/>
          <p:cNvGrpSpPr/>
          <p:nvPr/>
        </p:nvGrpSpPr>
        <p:grpSpPr>
          <a:xfrm>
            <a:off x="5406961" y="2306000"/>
            <a:ext cx="2866263" cy="1600200"/>
            <a:chOff x="-1947862" y="2587430"/>
            <a:chExt cx="2866263" cy="1600200"/>
          </a:xfrm>
        </p:grpSpPr>
        <p:grpSp>
          <p:nvGrpSpPr>
            <p:cNvPr id="32" name="Group 31"/>
            <p:cNvGrpSpPr/>
            <p:nvPr/>
          </p:nvGrpSpPr>
          <p:grpSpPr>
            <a:xfrm>
              <a:off x="-1947862" y="2587430"/>
              <a:ext cx="1219200" cy="1600200"/>
              <a:chOff x="5029200" y="4191000"/>
              <a:chExt cx="1219200" cy="1600200"/>
            </a:xfrm>
          </p:grpSpPr>
          <p:sp>
            <p:nvSpPr>
              <p:cNvPr id="35" name="Bevel 34"/>
              <p:cNvSpPr/>
              <p:nvPr/>
            </p:nvSpPr>
            <p:spPr bwMode="auto">
              <a:xfrm>
                <a:off x="5029200" y="5257800"/>
                <a:ext cx="1219200" cy="533400"/>
              </a:xfrm>
              <a:prstGeom prst="bevel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link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 bwMode="auto">
              <a:xfrm>
                <a:off x="5029200" y="47244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 smtClean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94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 bwMode="auto">
              <a:xfrm>
                <a:off x="5029200" y="41910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 smtClean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Eve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cxnSp>
          <p:nvCxnSpPr>
            <p:cNvPr id="33" name="Straight Arrow Connector 32"/>
            <p:cNvCxnSpPr/>
            <p:nvPr/>
          </p:nvCxnSpPr>
          <p:spPr bwMode="auto">
            <a:xfrm>
              <a:off x="-951738" y="3956649"/>
              <a:ext cx="800100" cy="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sp>
          <p:nvSpPr>
            <p:cNvPr id="34" name="TextBox 108"/>
            <p:cNvSpPr txBox="1">
              <a:spLocks noChangeArrowheads="1"/>
            </p:cNvSpPr>
            <p:nvPr/>
          </p:nvSpPr>
          <p:spPr bwMode="auto">
            <a:xfrm>
              <a:off x="-500824" y="3725668"/>
              <a:ext cx="1419225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 dirty="0" smtClean="0">
                  <a:solidFill>
                    <a:srgbClr val="1F497D"/>
                  </a:solidFill>
                  <a:ea typeface="+mn-ea"/>
                  <a:cs typeface="Arial" charset="0"/>
                </a:rPr>
                <a:t>NULL</a:t>
              </a: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152400" y="4495800"/>
            <a:ext cx="8305800" cy="400110"/>
          </a:xfrm>
          <a:prstGeom prst="rect">
            <a:avLst/>
          </a:prstGeom>
          <a:solidFill>
            <a:srgbClr val="EEECE1"/>
          </a:solidFill>
          <a:ln w="19050">
            <a:solidFill>
              <a:schemeClr val="bg1"/>
            </a:solidFill>
            <a:prstDash val="sysDot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for (CURR = FRONT; CURR != NULL; CURR = CURR-&gt;link) {</a:t>
            </a:r>
          </a:p>
        </p:txBody>
      </p:sp>
      <p:cxnSp>
        <p:nvCxnSpPr>
          <p:cNvPr id="40" name="Straight Arrow Connector 39"/>
          <p:cNvCxnSpPr/>
          <p:nvPr/>
        </p:nvCxnSpPr>
        <p:spPr bwMode="auto">
          <a:xfrm>
            <a:off x="3610737" y="1402462"/>
            <a:ext cx="704850" cy="0"/>
          </a:xfrm>
          <a:prstGeom prst="straightConnector1">
            <a:avLst/>
          </a:prstGeom>
          <a:noFill/>
          <a:ln w="57150" cap="flat" cmpd="sng" algn="ctr">
            <a:solidFill>
              <a:schemeClr val="accent1">
                <a:lumMod val="75000"/>
              </a:schemeClr>
            </a:solidFill>
            <a:prstDash val="soli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0560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Demonstration of Traversal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823657" y="2306000"/>
            <a:ext cx="1219200" cy="1600200"/>
            <a:chOff x="5029200" y="4191000"/>
            <a:chExt cx="1219200" cy="1600200"/>
          </a:xfrm>
        </p:grpSpPr>
        <p:sp>
          <p:nvSpPr>
            <p:cNvPr id="7" name="Bevel 6"/>
            <p:cNvSpPr/>
            <p:nvPr/>
          </p:nvSpPr>
          <p:spPr bwMode="auto">
            <a:xfrm>
              <a:off x="5029200" y="5257800"/>
              <a:ext cx="1219200" cy="533400"/>
            </a:xfrm>
            <a:prstGeom prst="bevel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link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5029200" y="47244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DUMMY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5029200" y="41910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DUMMY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0" name="Bevel 9"/>
          <p:cNvSpPr/>
          <p:nvPr/>
        </p:nvSpPr>
        <p:spPr bwMode="auto">
          <a:xfrm>
            <a:off x="772732" y="1145539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solidFill>
                  <a:srgbClr val="1F497D"/>
                </a:solidFill>
                <a:cs typeface="Arial" charset="0"/>
              </a:rPr>
              <a:t>FRONT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1" name="Group 82"/>
          <p:cNvGrpSpPr>
            <a:grpSpLocks/>
          </p:cNvGrpSpPr>
          <p:nvPr/>
        </p:nvGrpSpPr>
        <p:grpSpPr bwMode="auto">
          <a:xfrm>
            <a:off x="1818900" y="1380487"/>
            <a:ext cx="500062" cy="914400"/>
            <a:chOff x="7674434" y="4572000"/>
            <a:chExt cx="500742" cy="914400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>
            <a:xfrm>
              <a:off x="7674429" y="4578350"/>
              <a:ext cx="500742" cy="0"/>
            </a:xfrm>
            <a:prstGeom prst="line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</a:ln>
            <a:effectLst/>
          </p:spPr>
        </p:cxnSp>
      </p:grpSp>
      <p:cxnSp>
        <p:nvCxnSpPr>
          <p:cNvPr id="19" name="Straight Arrow Connector 18"/>
          <p:cNvCxnSpPr/>
          <p:nvPr/>
        </p:nvCxnSpPr>
        <p:spPr bwMode="auto">
          <a:xfrm>
            <a:off x="2810637" y="3639500"/>
            <a:ext cx="800100" cy="0"/>
          </a:xfrm>
          <a:prstGeom prst="straightConnector1">
            <a:avLst/>
          </a:prstGeom>
          <a:noFill/>
          <a:ln w="57150" cap="flat" cmpd="sng" algn="ctr">
            <a:solidFill>
              <a:srgbClr val="1F497D"/>
            </a:solidFill>
            <a:prstDash val="solid"/>
            <a:tailEnd type="arrow"/>
          </a:ln>
          <a:effectLst/>
        </p:spPr>
      </p:cxnSp>
      <p:grpSp>
        <p:nvGrpSpPr>
          <p:cNvPr id="20" name="Group 19"/>
          <p:cNvGrpSpPr/>
          <p:nvPr/>
        </p:nvGrpSpPr>
        <p:grpSpPr>
          <a:xfrm>
            <a:off x="3610737" y="2306000"/>
            <a:ext cx="1796224" cy="1600200"/>
            <a:chOff x="-1947862" y="2587430"/>
            <a:chExt cx="1796224" cy="1600200"/>
          </a:xfrm>
        </p:grpSpPr>
        <p:grpSp>
          <p:nvGrpSpPr>
            <p:cNvPr id="21" name="Group 20"/>
            <p:cNvGrpSpPr/>
            <p:nvPr/>
          </p:nvGrpSpPr>
          <p:grpSpPr>
            <a:xfrm>
              <a:off x="-1947862" y="2587430"/>
              <a:ext cx="1219200" cy="1600200"/>
              <a:chOff x="5029200" y="4191000"/>
              <a:chExt cx="1219200" cy="1600200"/>
            </a:xfrm>
          </p:grpSpPr>
          <p:sp>
            <p:nvSpPr>
              <p:cNvPr id="23" name="Bevel 22"/>
              <p:cNvSpPr/>
              <p:nvPr/>
            </p:nvSpPr>
            <p:spPr bwMode="auto">
              <a:xfrm>
                <a:off x="5029200" y="5257800"/>
                <a:ext cx="1219200" cy="533400"/>
              </a:xfrm>
              <a:prstGeom prst="bevel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link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 bwMode="auto">
              <a:xfrm>
                <a:off x="5029200" y="47244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 smtClean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91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 bwMode="auto">
              <a:xfrm>
                <a:off x="5029200" y="41910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 smtClean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Bob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cxnSp>
          <p:nvCxnSpPr>
            <p:cNvPr id="22" name="Straight Arrow Connector 21"/>
            <p:cNvCxnSpPr/>
            <p:nvPr/>
          </p:nvCxnSpPr>
          <p:spPr bwMode="auto">
            <a:xfrm>
              <a:off x="-951738" y="3956649"/>
              <a:ext cx="800100" cy="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</p:grpSp>
      <p:grpSp>
        <p:nvGrpSpPr>
          <p:cNvPr id="31" name="Group 30"/>
          <p:cNvGrpSpPr/>
          <p:nvPr/>
        </p:nvGrpSpPr>
        <p:grpSpPr>
          <a:xfrm>
            <a:off x="5406961" y="2306000"/>
            <a:ext cx="2866263" cy="1600200"/>
            <a:chOff x="-1947862" y="2587430"/>
            <a:chExt cx="2866263" cy="1600200"/>
          </a:xfrm>
        </p:grpSpPr>
        <p:grpSp>
          <p:nvGrpSpPr>
            <p:cNvPr id="32" name="Group 31"/>
            <p:cNvGrpSpPr/>
            <p:nvPr/>
          </p:nvGrpSpPr>
          <p:grpSpPr>
            <a:xfrm>
              <a:off x="-1947862" y="2587430"/>
              <a:ext cx="1219200" cy="1600200"/>
              <a:chOff x="5029200" y="4191000"/>
              <a:chExt cx="1219200" cy="1600200"/>
            </a:xfrm>
          </p:grpSpPr>
          <p:sp>
            <p:nvSpPr>
              <p:cNvPr id="35" name="Bevel 34"/>
              <p:cNvSpPr/>
              <p:nvPr/>
            </p:nvSpPr>
            <p:spPr bwMode="auto">
              <a:xfrm>
                <a:off x="5029200" y="5257800"/>
                <a:ext cx="1219200" cy="533400"/>
              </a:xfrm>
              <a:prstGeom prst="bevel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link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 bwMode="auto">
              <a:xfrm>
                <a:off x="5029200" y="47244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 smtClean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94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 bwMode="auto">
              <a:xfrm>
                <a:off x="5029200" y="41910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 smtClean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Eve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cxnSp>
          <p:nvCxnSpPr>
            <p:cNvPr id="33" name="Straight Arrow Connector 32"/>
            <p:cNvCxnSpPr/>
            <p:nvPr/>
          </p:nvCxnSpPr>
          <p:spPr bwMode="auto">
            <a:xfrm>
              <a:off x="-951738" y="3956649"/>
              <a:ext cx="800100" cy="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sp>
          <p:nvSpPr>
            <p:cNvPr id="34" name="TextBox 108"/>
            <p:cNvSpPr txBox="1">
              <a:spLocks noChangeArrowheads="1"/>
            </p:cNvSpPr>
            <p:nvPr/>
          </p:nvSpPr>
          <p:spPr bwMode="auto">
            <a:xfrm>
              <a:off x="-500824" y="3725668"/>
              <a:ext cx="1419225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 dirty="0" smtClean="0">
                  <a:solidFill>
                    <a:srgbClr val="1F497D"/>
                  </a:solidFill>
                  <a:ea typeface="+mn-ea"/>
                  <a:cs typeface="Arial" charset="0"/>
                </a:rPr>
                <a:t>NULL</a:t>
              </a:r>
            </a:p>
          </p:txBody>
        </p:sp>
      </p:grpSp>
      <p:sp>
        <p:nvSpPr>
          <p:cNvPr id="47" name="Bevel 46"/>
          <p:cNvSpPr/>
          <p:nvPr/>
        </p:nvSpPr>
        <p:spPr bwMode="auto">
          <a:xfrm>
            <a:off x="2601087" y="1145539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CURR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49" name="Straight Arrow Connector 48"/>
          <p:cNvCxnSpPr/>
          <p:nvPr/>
        </p:nvCxnSpPr>
        <p:spPr bwMode="auto">
          <a:xfrm>
            <a:off x="2779776" y="1451612"/>
            <a:ext cx="0" cy="840736"/>
          </a:xfrm>
          <a:prstGeom prst="straightConnector1">
            <a:avLst/>
          </a:prstGeom>
          <a:noFill/>
          <a:ln w="57150" cap="flat" cmpd="sng" algn="ctr">
            <a:solidFill>
              <a:schemeClr val="accent1">
                <a:lumMod val="75000"/>
              </a:schemeClr>
            </a:solidFill>
            <a:prstDash val="solid"/>
            <a:tailEnd type="arrow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152400" y="4495800"/>
            <a:ext cx="8305800" cy="400110"/>
          </a:xfrm>
          <a:prstGeom prst="rect">
            <a:avLst/>
          </a:prstGeom>
          <a:solidFill>
            <a:srgbClr val="EEECE1"/>
          </a:solidFill>
          <a:ln w="19050">
            <a:solidFill>
              <a:schemeClr val="bg1"/>
            </a:solidFill>
            <a:prstDash val="sysDot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for (CURR = FRONT; CURR != NULL; CURR = CURR-&gt;link) {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881284" y="4449395"/>
            <a:ext cx="2048859" cy="492919"/>
          </a:xfrm>
          <a:prstGeom prst="round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73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1823657" y="2306000"/>
            <a:ext cx="1219200" cy="1600200"/>
            <a:chOff x="5029200" y="4191000"/>
            <a:chExt cx="1219200" cy="1600200"/>
          </a:xfrm>
        </p:grpSpPr>
        <p:sp>
          <p:nvSpPr>
            <p:cNvPr id="39" name="Bevel 38"/>
            <p:cNvSpPr/>
            <p:nvPr/>
          </p:nvSpPr>
          <p:spPr bwMode="auto">
            <a:xfrm>
              <a:off x="5029200" y="5257800"/>
              <a:ext cx="1219200" cy="533400"/>
            </a:xfrm>
            <a:prstGeom prst="bevel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link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5029200" y="47244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DUMMY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5029200" y="41910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DUMMY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Demonstration of Traversal</a:t>
            </a:r>
            <a:endParaRPr lang="en-US" dirty="0"/>
          </a:p>
        </p:txBody>
      </p:sp>
      <p:sp>
        <p:nvSpPr>
          <p:cNvPr id="10" name="Bevel 9"/>
          <p:cNvSpPr/>
          <p:nvPr/>
        </p:nvSpPr>
        <p:spPr bwMode="auto">
          <a:xfrm>
            <a:off x="772732" y="1145539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solidFill>
                  <a:srgbClr val="1F497D"/>
                </a:solidFill>
                <a:cs typeface="Arial" charset="0"/>
              </a:rPr>
              <a:t>FRONT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1" name="Group 82"/>
          <p:cNvGrpSpPr>
            <a:grpSpLocks/>
          </p:cNvGrpSpPr>
          <p:nvPr/>
        </p:nvGrpSpPr>
        <p:grpSpPr bwMode="auto">
          <a:xfrm>
            <a:off x="1818900" y="1380487"/>
            <a:ext cx="500062" cy="914400"/>
            <a:chOff x="7674434" y="4572000"/>
            <a:chExt cx="500742" cy="914400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>
            <a:xfrm>
              <a:off x="7674429" y="4578350"/>
              <a:ext cx="500742" cy="0"/>
            </a:xfrm>
            <a:prstGeom prst="line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</a:ln>
            <a:effectLst/>
          </p:spPr>
        </p:cxnSp>
      </p:grpSp>
      <p:cxnSp>
        <p:nvCxnSpPr>
          <p:cNvPr id="19" name="Straight Arrow Connector 18"/>
          <p:cNvCxnSpPr/>
          <p:nvPr/>
        </p:nvCxnSpPr>
        <p:spPr bwMode="auto">
          <a:xfrm>
            <a:off x="2810637" y="3639500"/>
            <a:ext cx="800100" cy="0"/>
          </a:xfrm>
          <a:prstGeom prst="straightConnector1">
            <a:avLst/>
          </a:prstGeom>
          <a:noFill/>
          <a:ln w="57150" cap="flat" cmpd="sng" algn="ctr">
            <a:solidFill>
              <a:srgbClr val="1F497D"/>
            </a:solidFill>
            <a:prstDash val="solid"/>
            <a:tailEnd type="arrow"/>
          </a:ln>
          <a:effectLst/>
        </p:spPr>
      </p:cxnSp>
      <p:grpSp>
        <p:nvGrpSpPr>
          <p:cNvPr id="20" name="Group 19"/>
          <p:cNvGrpSpPr/>
          <p:nvPr/>
        </p:nvGrpSpPr>
        <p:grpSpPr>
          <a:xfrm>
            <a:off x="3610737" y="2306000"/>
            <a:ext cx="1796224" cy="1600200"/>
            <a:chOff x="-1947862" y="2587430"/>
            <a:chExt cx="1796224" cy="1600200"/>
          </a:xfrm>
        </p:grpSpPr>
        <p:grpSp>
          <p:nvGrpSpPr>
            <p:cNvPr id="21" name="Group 20"/>
            <p:cNvGrpSpPr/>
            <p:nvPr/>
          </p:nvGrpSpPr>
          <p:grpSpPr>
            <a:xfrm>
              <a:off x="-1947862" y="2587430"/>
              <a:ext cx="1219200" cy="1600200"/>
              <a:chOff x="5029200" y="4191000"/>
              <a:chExt cx="1219200" cy="1600200"/>
            </a:xfrm>
          </p:grpSpPr>
          <p:sp>
            <p:nvSpPr>
              <p:cNvPr id="23" name="Bevel 22"/>
              <p:cNvSpPr/>
              <p:nvPr/>
            </p:nvSpPr>
            <p:spPr bwMode="auto">
              <a:xfrm>
                <a:off x="5029200" y="5257800"/>
                <a:ext cx="1219200" cy="533400"/>
              </a:xfrm>
              <a:prstGeom prst="bevel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link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 bwMode="auto">
              <a:xfrm>
                <a:off x="5029200" y="47244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 smtClean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91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 bwMode="auto">
              <a:xfrm>
                <a:off x="5029200" y="41910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 smtClean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Bob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cxnSp>
          <p:nvCxnSpPr>
            <p:cNvPr id="22" name="Straight Arrow Connector 21"/>
            <p:cNvCxnSpPr/>
            <p:nvPr/>
          </p:nvCxnSpPr>
          <p:spPr bwMode="auto">
            <a:xfrm>
              <a:off x="-951738" y="3956649"/>
              <a:ext cx="800100" cy="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</p:grpSp>
      <p:grpSp>
        <p:nvGrpSpPr>
          <p:cNvPr id="31" name="Group 30"/>
          <p:cNvGrpSpPr/>
          <p:nvPr/>
        </p:nvGrpSpPr>
        <p:grpSpPr>
          <a:xfrm>
            <a:off x="5406961" y="2306000"/>
            <a:ext cx="2866263" cy="1600200"/>
            <a:chOff x="-1947862" y="2587430"/>
            <a:chExt cx="2866263" cy="1600200"/>
          </a:xfrm>
        </p:grpSpPr>
        <p:grpSp>
          <p:nvGrpSpPr>
            <p:cNvPr id="32" name="Group 31"/>
            <p:cNvGrpSpPr/>
            <p:nvPr/>
          </p:nvGrpSpPr>
          <p:grpSpPr>
            <a:xfrm>
              <a:off x="-1947862" y="2587430"/>
              <a:ext cx="1219200" cy="1600200"/>
              <a:chOff x="5029200" y="4191000"/>
              <a:chExt cx="1219200" cy="1600200"/>
            </a:xfrm>
          </p:grpSpPr>
          <p:sp>
            <p:nvSpPr>
              <p:cNvPr id="35" name="Bevel 34"/>
              <p:cNvSpPr/>
              <p:nvPr/>
            </p:nvSpPr>
            <p:spPr bwMode="auto">
              <a:xfrm>
                <a:off x="5029200" y="5257800"/>
                <a:ext cx="1219200" cy="533400"/>
              </a:xfrm>
              <a:prstGeom prst="bevel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link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 bwMode="auto">
              <a:xfrm>
                <a:off x="5029200" y="47244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 smtClean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94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 bwMode="auto">
              <a:xfrm>
                <a:off x="5029200" y="41910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 smtClean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Eve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cxnSp>
          <p:nvCxnSpPr>
            <p:cNvPr id="33" name="Straight Arrow Connector 32"/>
            <p:cNvCxnSpPr/>
            <p:nvPr/>
          </p:nvCxnSpPr>
          <p:spPr bwMode="auto">
            <a:xfrm>
              <a:off x="-951738" y="3956649"/>
              <a:ext cx="800100" cy="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sp>
          <p:nvSpPr>
            <p:cNvPr id="34" name="TextBox 108"/>
            <p:cNvSpPr txBox="1">
              <a:spLocks noChangeArrowheads="1"/>
            </p:cNvSpPr>
            <p:nvPr/>
          </p:nvSpPr>
          <p:spPr bwMode="auto">
            <a:xfrm>
              <a:off x="-500824" y="3725668"/>
              <a:ext cx="1419225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 dirty="0" smtClean="0">
                  <a:solidFill>
                    <a:srgbClr val="1F497D"/>
                  </a:solidFill>
                  <a:ea typeface="+mn-ea"/>
                  <a:cs typeface="Arial" charset="0"/>
                </a:rPr>
                <a:t>NULL</a:t>
              </a:r>
            </a:p>
          </p:txBody>
        </p:sp>
      </p:grpSp>
      <p:sp>
        <p:nvSpPr>
          <p:cNvPr id="48" name="Bevel 47"/>
          <p:cNvSpPr/>
          <p:nvPr/>
        </p:nvSpPr>
        <p:spPr bwMode="auto">
          <a:xfrm>
            <a:off x="2601087" y="1145539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CURR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50" name="Straight Arrow Connector 49"/>
          <p:cNvCxnSpPr/>
          <p:nvPr/>
        </p:nvCxnSpPr>
        <p:spPr bwMode="auto">
          <a:xfrm>
            <a:off x="2779776" y="1451612"/>
            <a:ext cx="0" cy="840736"/>
          </a:xfrm>
          <a:prstGeom prst="straightConnector1">
            <a:avLst/>
          </a:prstGeom>
          <a:noFill/>
          <a:ln w="57150" cap="flat" cmpd="sng" algn="ctr">
            <a:solidFill>
              <a:schemeClr val="accent1">
                <a:lumMod val="75000"/>
              </a:schemeClr>
            </a:solidFill>
            <a:prstDash val="solid"/>
            <a:tailEnd type="arrow"/>
          </a:ln>
          <a:effectLst/>
        </p:spPr>
      </p:cxnSp>
      <p:sp>
        <p:nvSpPr>
          <p:cNvPr id="42" name="Oval 41"/>
          <p:cNvSpPr/>
          <p:nvPr/>
        </p:nvSpPr>
        <p:spPr>
          <a:xfrm>
            <a:off x="2478024" y="1867382"/>
            <a:ext cx="646176" cy="647218"/>
          </a:xfrm>
          <a:prstGeom prst="ellipse">
            <a:avLst/>
          </a:prstGeom>
          <a:solidFill>
            <a:schemeClr val="accent1">
              <a:lumMod val="75000"/>
              <a:alpha val="25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152400" y="4495800"/>
            <a:ext cx="8305800" cy="400110"/>
          </a:xfrm>
          <a:prstGeom prst="rect">
            <a:avLst/>
          </a:prstGeom>
          <a:solidFill>
            <a:srgbClr val="EEECE1"/>
          </a:solidFill>
          <a:ln w="19050">
            <a:solidFill>
              <a:schemeClr val="bg1"/>
            </a:solidFill>
            <a:prstDash val="sysDot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for (CURR = FRONT; CURR != NULL; CURR = CURR-&gt;link) {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55448" y="5591145"/>
            <a:ext cx="8305800" cy="400110"/>
          </a:xfrm>
          <a:prstGeom prst="rect">
            <a:avLst/>
          </a:prstGeom>
          <a:solidFill>
            <a:srgbClr val="EEECE1"/>
          </a:solidFill>
          <a:ln w="19050">
            <a:solidFill>
              <a:schemeClr val="bg1"/>
            </a:solidFill>
            <a:prstDash val="sysDot"/>
          </a:ln>
        </p:spPr>
        <p:txBody>
          <a:bodyPr wrap="square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sz="2000" b="1" kern="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// ignore, dummy node</a:t>
            </a:r>
            <a:endParaRPr lang="en-US" sz="2000" b="1" kern="0" dirty="0" smtClean="0">
              <a:solidFill>
                <a:prstClr val="black"/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3042857" y="4444346"/>
            <a:ext cx="2048859" cy="492919"/>
          </a:xfrm>
          <a:prstGeom prst="round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3635542" y="4867870"/>
            <a:ext cx="10347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5400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517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52" grpId="0" animBg="1"/>
      <p:bldP spid="46" grpId="0" animBg="1"/>
      <p:bldP spid="4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1823657" y="2306000"/>
            <a:ext cx="1219200" cy="1600200"/>
            <a:chOff x="5029200" y="4191000"/>
            <a:chExt cx="1219200" cy="1600200"/>
          </a:xfrm>
        </p:grpSpPr>
        <p:sp>
          <p:nvSpPr>
            <p:cNvPr id="39" name="Bevel 38"/>
            <p:cNvSpPr/>
            <p:nvPr/>
          </p:nvSpPr>
          <p:spPr bwMode="auto">
            <a:xfrm>
              <a:off x="5029200" y="5257800"/>
              <a:ext cx="1219200" cy="533400"/>
            </a:xfrm>
            <a:prstGeom prst="bevel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link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5029200" y="47244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DUMMY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5029200" y="41910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DUMMY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Demonstration of Traversal</a:t>
            </a:r>
            <a:endParaRPr lang="en-US" dirty="0"/>
          </a:p>
        </p:txBody>
      </p:sp>
      <p:sp>
        <p:nvSpPr>
          <p:cNvPr id="10" name="Bevel 9"/>
          <p:cNvSpPr/>
          <p:nvPr/>
        </p:nvSpPr>
        <p:spPr bwMode="auto">
          <a:xfrm>
            <a:off x="772732" y="1145539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solidFill>
                  <a:srgbClr val="1F497D"/>
                </a:solidFill>
                <a:cs typeface="Arial" charset="0"/>
              </a:rPr>
              <a:t>FRONT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1" name="Group 82"/>
          <p:cNvGrpSpPr>
            <a:grpSpLocks/>
          </p:cNvGrpSpPr>
          <p:nvPr/>
        </p:nvGrpSpPr>
        <p:grpSpPr bwMode="auto">
          <a:xfrm>
            <a:off x="1818900" y="1380487"/>
            <a:ext cx="500062" cy="914400"/>
            <a:chOff x="7674434" y="4572000"/>
            <a:chExt cx="500742" cy="914400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>
            <a:xfrm>
              <a:off x="7674429" y="4578350"/>
              <a:ext cx="500742" cy="0"/>
            </a:xfrm>
            <a:prstGeom prst="line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</a:ln>
            <a:effectLst/>
          </p:spPr>
        </p:cxnSp>
      </p:grpSp>
      <p:cxnSp>
        <p:nvCxnSpPr>
          <p:cNvPr id="19" name="Straight Arrow Connector 18"/>
          <p:cNvCxnSpPr/>
          <p:nvPr/>
        </p:nvCxnSpPr>
        <p:spPr bwMode="auto">
          <a:xfrm>
            <a:off x="2810637" y="3639500"/>
            <a:ext cx="800100" cy="0"/>
          </a:xfrm>
          <a:prstGeom prst="straightConnector1">
            <a:avLst/>
          </a:prstGeom>
          <a:noFill/>
          <a:ln w="57150" cap="flat" cmpd="sng" algn="ctr">
            <a:solidFill>
              <a:srgbClr val="1F497D"/>
            </a:solidFill>
            <a:prstDash val="solid"/>
            <a:tailEnd type="arrow"/>
          </a:ln>
          <a:effectLst/>
        </p:spPr>
      </p:cxnSp>
      <p:grpSp>
        <p:nvGrpSpPr>
          <p:cNvPr id="20" name="Group 19"/>
          <p:cNvGrpSpPr/>
          <p:nvPr/>
        </p:nvGrpSpPr>
        <p:grpSpPr>
          <a:xfrm>
            <a:off x="3610737" y="2306000"/>
            <a:ext cx="1796224" cy="1600200"/>
            <a:chOff x="-1947862" y="2587430"/>
            <a:chExt cx="1796224" cy="1600200"/>
          </a:xfrm>
        </p:grpSpPr>
        <p:grpSp>
          <p:nvGrpSpPr>
            <p:cNvPr id="21" name="Group 20"/>
            <p:cNvGrpSpPr/>
            <p:nvPr/>
          </p:nvGrpSpPr>
          <p:grpSpPr>
            <a:xfrm>
              <a:off x="-1947862" y="2587430"/>
              <a:ext cx="1219200" cy="1600200"/>
              <a:chOff x="5029200" y="4191000"/>
              <a:chExt cx="1219200" cy="1600200"/>
            </a:xfrm>
          </p:grpSpPr>
          <p:sp>
            <p:nvSpPr>
              <p:cNvPr id="23" name="Bevel 22"/>
              <p:cNvSpPr/>
              <p:nvPr/>
            </p:nvSpPr>
            <p:spPr bwMode="auto">
              <a:xfrm>
                <a:off x="5029200" y="5257800"/>
                <a:ext cx="1219200" cy="533400"/>
              </a:xfrm>
              <a:prstGeom prst="bevel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link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 bwMode="auto">
              <a:xfrm>
                <a:off x="5029200" y="47244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 smtClean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91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 bwMode="auto">
              <a:xfrm>
                <a:off x="5029200" y="41910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 smtClean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Bob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cxnSp>
          <p:nvCxnSpPr>
            <p:cNvPr id="22" name="Straight Arrow Connector 21"/>
            <p:cNvCxnSpPr/>
            <p:nvPr/>
          </p:nvCxnSpPr>
          <p:spPr bwMode="auto">
            <a:xfrm>
              <a:off x="-951738" y="3956649"/>
              <a:ext cx="800100" cy="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</p:grpSp>
      <p:grpSp>
        <p:nvGrpSpPr>
          <p:cNvPr id="31" name="Group 30"/>
          <p:cNvGrpSpPr/>
          <p:nvPr/>
        </p:nvGrpSpPr>
        <p:grpSpPr>
          <a:xfrm>
            <a:off x="5406961" y="2306000"/>
            <a:ext cx="2866263" cy="1600200"/>
            <a:chOff x="-1947862" y="2587430"/>
            <a:chExt cx="2866263" cy="1600200"/>
          </a:xfrm>
        </p:grpSpPr>
        <p:grpSp>
          <p:nvGrpSpPr>
            <p:cNvPr id="32" name="Group 31"/>
            <p:cNvGrpSpPr/>
            <p:nvPr/>
          </p:nvGrpSpPr>
          <p:grpSpPr>
            <a:xfrm>
              <a:off x="-1947862" y="2587430"/>
              <a:ext cx="1219200" cy="1600200"/>
              <a:chOff x="5029200" y="4191000"/>
              <a:chExt cx="1219200" cy="1600200"/>
            </a:xfrm>
          </p:grpSpPr>
          <p:sp>
            <p:nvSpPr>
              <p:cNvPr id="35" name="Bevel 34"/>
              <p:cNvSpPr/>
              <p:nvPr/>
            </p:nvSpPr>
            <p:spPr bwMode="auto">
              <a:xfrm>
                <a:off x="5029200" y="5257800"/>
                <a:ext cx="1219200" cy="533400"/>
              </a:xfrm>
              <a:prstGeom prst="bevel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link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 bwMode="auto">
              <a:xfrm>
                <a:off x="5029200" y="47244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 smtClean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94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 bwMode="auto">
              <a:xfrm>
                <a:off x="5029200" y="41910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 smtClean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Eve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cxnSp>
          <p:nvCxnSpPr>
            <p:cNvPr id="33" name="Straight Arrow Connector 32"/>
            <p:cNvCxnSpPr/>
            <p:nvPr/>
          </p:nvCxnSpPr>
          <p:spPr bwMode="auto">
            <a:xfrm>
              <a:off x="-951738" y="3956649"/>
              <a:ext cx="800100" cy="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sp>
          <p:nvSpPr>
            <p:cNvPr id="34" name="TextBox 108"/>
            <p:cNvSpPr txBox="1">
              <a:spLocks noChangeArrowheads="1"/>
            </p:cNvSpPr>
            <p:nvPr/>
          </p:nvSpPr>
          <p:spPr bwMode="auto">
            <a:xfrm>
              <a:off x="-500824" y="3725668"/>
              <a:ext cx="1419225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 dirty="0" smtClean="0">
                  <a:solidFill>
                    <a:srgbClr val="1F497D"/>
                  </a:solidFill>
                  <a:ea typeface="+mn-ea"/>
                  <a:cs typeface="Arial" charset="0"/>
                </a:rPr>
                <a:t>NULL</a:t>
              </a:r>
            </a:p>
          </p:txBody>
        </p:sp>
      </p:grpSp>
      <p:sp>
        <p:nvSpPr>
          <p:cNvPr id="48" name="Bevel 47"/>
          <p:cNvSpPr/>
          <p:nvPr/>
        </p:nvSpPr>
        <p:spPr bwMode="auto">
          <a:xfrm>
            <a:off x="2601087" y="1145539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CURR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50" name="Straight Arrow Connector 49"/>
          <p:cNvCxnSpPr/>
          <p:nvPr/>
        </p:nvCxnSpPr>
        <p:spPr bwMode="auto">
          <a:xfrm>
            <a:off x="2779776" y="1451612"/>
            <a:ext cx="0" cy="840736"/>
          </a:xfrm>
          <a:prstGeom prst="straightConnector1">
            <a:avLst/>
          </a:prstGeom>
          <a:noFill/>
          <a:ln w="57150" cap="flat" cmpd="sng" algn="ctr">
            <a:solidFill>
              <a:schemeClr val="accent1">
                <a:lumMod val="75000"/>
              </a:schemeClr>
            </a:solidFill>
            <a:prstDash val="solid"/>
            <a:tailEnd type="arrow"/>
          </a:ln>
          <a:effectLst/>
        </p:spPr>
      </p:cxnSp>
      <p:sp>
        <p:nvSpPr>
          <p:cNvPr id="42" name="Oval 41"/>
          <p:cNvSpPr/>
          <p:nvPr/>
        </p:nvSpPr>
        <p:spPr>
          <a:xfrm>
            <a:off x="3163824" y="3315891"/>
            <a:ext cx="646176" cy="647218"/>
          </a:xfrm>
          <a:prstGeom prst="ellipse">
            <a:avLst/>
          </a:prstGeom>
          <a:solidFill>
            <a:schemeClr val="accent1">
              <a:lumMod val="75000"/>
              <a:alpha val="25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152400" y="4495800"/>
            <a:ext cx="8305800" cy="400110"/>
          </a:xfrm>
          <a:prstGeom prst="rect">
            <a:avLst/>
          </a:prstGeom>
          <a:solidFill>
            <a:srgbClr val="EEECE1"/>
          </a:solidFill>
          <a:ln w="19050">
            <a:solidFill>
              <a:schemeClr val="bg1"/>
            </a:solidFill>
            <a:prstDash val="sysDot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for (CURR = FRONT; CURR != NULL; CURR = CURR-&gt;link) {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5154326" y="4449395"/>
            <a:ext cx="2770474" cy="492919"/>
          </a:xfrm>
          <a:prstGeom prst="round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815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1823657" y="2306000"/>
            <a:ext cx="1219200" cy="1600200"/>
            <a:chOff x="5029200" y="4191000"/>
            <a:chExt cx="1219200" cy="1600200"/>
          </a:xfrm>
        </p:grpSpPr>
        <p:sp>
          <p:nvSpPr>
            <p:cNvPr id="39" name="Bevel 38"/>
            <p:cNvSpPr/>
            <p:nvPr/>
          </p:nvSpPr>
          <p:spPr bwMode="auto">
            <a:xfrm>
              <a:off x="5029200" y="5257800"/>
              <a:ext cx="1219200" cy="533400"/>
            </a:xfrm>
            <a:prstGeom prst="bevel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link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5029200" y="47244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DUMMY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5029200" y="41910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DUMMY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Demonstration of Traversal</a:t>
            </a:r>
            <a:endParaRPr lang="en-US" dirty="0"/>
          </a:p>
        </p:txBody>
      </p:sp>
      <p:sp>
        <p:nvSpPr>
          <p:cNvPr id="10" name="Bevel 9"/>
          <p:cNvSpPr/>
          <p:nvPr/>
        </p:nvSpPr>
        <p:spPr bwMode="auto">
          <a:xfrm>
            <a:off x="772732" y="1145539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solidFill>
                  <a:srgbClr val="1F497D"/>
                </a:solidFill>
                <a:cs typeface="Arial" charset="0"/>
              </a:rPr>
              <a:t>FRONT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1" name="Group 82"/>
          <p:cNvGrpSpPr>
            <a:grpSpLocks/>
          </p:cNvGrpSpPr>
          <p:nvPr/>
        </p:nvGrpSpPr>
        <p:grpSpPr bwMode="auto">
          <a:xfrm>
            <a:off x="1818900" y="1380487"/>
            <a:ext cx="500062" cy="914400"/>
            <a:chOff x="7674434" y="4572000"/>
            <a:chExt cx="500742" cy="914400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>
            <a:xfrm>
              <a:off x="7674429" y="4578350"/>
              <a:ext cx="500742" cy="0"/>
            </a:xfrm>
            <a:prstGeom prst="line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</a:ln>
            <a:effectLst/>
          </p:spPr>
        </p:cxnSp>
      </p:grpSp>
      <p:cxnSp>
        <p:nvCxnSpPr>
          <p:cNvPr id="19" name="Straight Arrow Connector 18"/>
          <p:cNvCxnSpPr/>
          <p:nvPr/>
        </p:nvCxnSpPr>
        <p:spPr bwMode="auto">
          <a:xfrm>
            <a:off x="2810637" y="3639500"/>
            <a:ext cx="800100" cy="0"/>
          </a:xfrm>
          <a:prstGeom prst="straightConnector1">
            <a:avLst/>
          </a:prstGeom>
          <a:noFill/>
          <a:ln w="57150" cap="flat" cmpd="sng" algn="ctr">
            <a:solidFill>
              <a:srgbClr val="1F497D"/>
            </a:solidFill>
            <a:prstDash val="solid"/>
            <a:tailEnd type="arrow"/>
          </a:ln>
          <a:effectLst/>
        </p:spPr>
      </p:cxnSp>
      <p:grpSp>
        <p:nvGrpSpPr>
          <p:cNvPr id="20" name="Group 19"/>
          <p:cNvGrpSpPr/>
          <p:nvPr/>
        </p:nvGrpSpPr>
        <p:grpSpPr>
          <a:xfrm>
            <a:off x="3610737" y="2306000"/>
            <a:ext cx="1796224" cy="1600200"/>
            <a:chOff x="-1947862" y="2587430"/>
            <a:chExt cx="1796224" cy="1600200"/>
          </a:xfrm>
        </p:grpSpPr>
        <p:grpSp>
          <p:nvGrpSpPr>
            <p:cNvPr id="21" name="Group 20"/>
            <p:cNvGrpSpPr/>
            <p:nvPr/>
          </p:nvGrpSpPr>
          <p:grpSpPr>
            <a:xfrm>
              <a:off x="-1947862" y="2587430"/>
              <a:ext cx="1219200" cy="1600200"/>
              <a:chOff x="5029200" y="4191000"/>
              <a:chExt cx="1219200" cy="1600200"/>
            </a:xfrm>
          </p:grpSpPr>
          <p:sp>
            <p:nvSpPr>
              <p:cNvPr id="23" name="Bevel 22"/>
              <p:cNvSpPr/>
              <p:nvPr/>
            </p:nvSpPr>
            <p:spPr bwMode="auto">
              <a:xfrm>
                <a:off x="5029200" y="5257800"/>
                <a:ext cx="1219200" cy="533400"/>
              </a:xfrm>
              <a:prstGeom prst="bevel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link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 bwMode="auto">
              <a:xfrm>
                <a:off x="5029200" y="47244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 smtClean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91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 bwMode="auto">
              <a:xfrm>
                <a:off x="5029200" y="41910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 smtClean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Bob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cxnSp>
          <p:nvCxnSpPr>
            <p:cNvPr id="22" name="Straight Arrow Connector 21"/>
            <p:cNvCxnSpPr/>
            <p:nvPr/>
          </p:nvCxnSpPr>
          <p:spPr bwMode="auto">
            <a:xfrm>
              <a:off x="-951738" y="3956649"/>
              <a:ext cx="800100" cy="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</p:grpSp>
      <p:grpSp>
        <p:nvGrpSpPr>
          <p:cNvPr id="31" name="Group 30"/>
          <p:cNvGrpSpPr/>
          <p:nvPr/>
        </p:nvGrpSpPr>
        <p:grpSpPr>
          <a:xfrm>
            <a:off x="5406961" y="2306000"/>
            <a:ext cx="2866263" cy="1600200"/>
            <a:chOff x="-1947862" y="2587430"/>
            <a:chExt cx="2866263" cy="1600200"/>
          </a:xfrm>
        </p:grpSpPr>
        <p:grpSp>
          <p:nvGrpSpPr>
            <p:cNvPr id="32" name="Group 31"/>
            <p:cNvGrpSpPr/>
            <p:nvPr/>
          </p:nvGrpSpPr>
          <p:grpSpPr>
            <a:xfrm>
              <a:off x="-1947862" y="2587430"/>
              <a:ext cx="1219200" cy="1600200"/>
              <a:chOff x="5029200" y="4191000"/>
              <a:chExt cx="1219200" cy="1600200"/>
            </a:xfrm>
          </p:grpSpPr>
          <p:sp>
            <p:nvSpPr>
              <p:cNvPr id="35" name="Bevel 34"/>
              <p:cNvSpPr/>
              <p:nvPr/>
            </p:nvSpPr>
            <p:spPr bwMode="auto">
              <a:xfrm>
                <a:off x="5029200" y="5257800"/>
                <a:ext cx="1219200" cy="533400"/>
              </a:xfrm>
              <a:prstGeom prst="bevel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link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 bwMode="auto">
              <a:xfrm>
                <a:off x="5029200" y="47244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 smtClean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94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 bwMode="auto">
              <a:xfrm>
                <a:off x="5029200" y="41910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 smtClean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Eve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cxnSp>
          <p:nvCxnSpPr>
            <p:cNvPr id="33" name="Straight Arrow Connector 32"/>
            <p:cNvCxnSpPr/>
            <p:nvPr/>
          </p:nvCxnSpPr>
          <p:spPr bwMode="auto">
            <a:xfrm>
              <a:off x="-951738" y="3956649"/>
              <a:ext cx="800100" cy="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sp>
          <p:nvSpPr>
            <p:cNvPr id="34" name="TextBox 108"/>
            <p:cNvSpPr txBox="1">
              <a:spLocks noChangeArrowheads="1"/>
            </p:cNvSpPr>
            <p:nvPr/>
          </p:nvSpPr>
          <p:spPr bwMode="auto">
            <a:xfrm>
              <a:off x="-500824" y="3725668"/>
              <a:ext cx="1419225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 dirty="0" smtClean="0">
                  <a:solidFill>
                    <a:srgbClr val="1F497D"/>
                  </a:solidFill>
                  <a:ea typeface="+mn-ea"/>
                  <a:cs typeface="Arial" charset="0"/>
                </a:rPr>
                <a:t>NULL</a:t>
              </a:r>
            </a:p>
          </p:txBody>
        </p:sp>
      </p:grpSp>
      <p:sp>
        <p:nvSpPr>
          <p:cNvPr id="48" name="Bevel 47"/>
          <p:cNvSpPr/>
          <p:nvPr/>
        </p:nvSpPr>
        <p:spPr bwMode="auto">
          <a:xfrm>
            <a:off x="2601087" y="1145539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CURR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3163824" y="3315891"/>
            <a:ext cx="646176" cy="647218"/>
          </a:xfrm>
          <a:prstGeom prst="ellipse">
            <a:avLst/>
          </a:prstGeom>
          <a:solidFill>
            <a:schemeClr val="accent1">
              <a:lumMod val="75000"/>
              <a:alpha val="25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152400" y="4495800"/>
            <a:ext cx="8305800" cy="400110"/>
          </a:xfrm>
          <a:prstGeom prst="rect">
            <a:avLst/>
          </a:prstGeom>
          <a:solidFill>
            <a:srgbClr val="EEECE1"/>
          </a:solidFill>
          <a:ln w="19050">
            <a:solidFill>
              <a:schemeClr val="bg1"/>
            </a:solidFill>
            <a:prstDash val="sysDot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for (CURR = FRONT; CURR != NULL; CURR = CURR-&gt;link) {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5154326" y="4449395"/>
            <a:ext cx="2770474" cy="492919"/>
          </a:xfrm>
          <a:prstGeom prst="round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43" name="Group 82"/>
          <p:cNvGrpSpPr>
            <a:grpSpLocks/>
          </p:cNvGrpSpPr>
          <p:nvPr/>
        </p:nvGrpSpPr>
        <p:grpSpPr bwMode="auto">
          <a:xfrm rot="10800000" flipH="1" flipV="1">
            <a:off x="3610737" y="1394203"/>
            <a:ext cx="609600" cy="914400"/>
            <a:chOff x="7686638" y="4572000"/>
            <a:chExt cx="500742" cy="914400"/>
          </a:xfrm>
        </p:grpSpPr>
        <p:cxnSp>
          <p:nvCxnSpPr>
            <p:cNvPr id="44" name="Straight Arrow Connector 43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chemeClr val="accent1">
                  <a:lumMod val="75000"/>
                </a:schemeClr>
              </a:solidFill>
              <a:prstDash val="solid"/>
              <a:tailEnd type="arrow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>
            <a:xfrm>
              <a:off x="7686638" y="4578350"/>
              <a:ext cx="500742" cy="0"/>
            </a:xfrm>
            <a:prstGeom prst="line">
              <a:avLst/>
            </a:prstGeom>
            <a:noFill/>
            <a:ln w="57150" cap="flat" cmpd="sng" algn="ctr">
              <a:solidFill>
                <a:schemeClr val="accent1">
                  <a:lumMod val="75000"/>
                </a:schemeClr>
              </a:solidFill>
              <a:prstDash val="soli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25727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/>
          <p:cNvGrpSpPr/>
          <p:nvPr/>
        </p:nvGrpSpPr>
        <p:grpSpPr>
          <a:xfrm>
            <a:off x="1823657" y="2306000"/>
            <a:ext cx="1219200" cy="1600200"/>
            <a:chOff x="5029200" y="4191000"/>
            <a:chExt cx="1219200" cy="1600200"/>
          </a:xfrm>
        </p:grpSpPr>
        <p:sp>
          <p:nvSpPr>
            <p:cNvPr id="47" name="Bevel 46"/>
            <p:cNvSpPr/>
            <p:nvPr/>
          </p:nvSpPr>
          <p:spPr bwMode="auto">
            <a:xfrm>
              <a:off x="5029200" y="5257800"/>
              <a:ext cx="1219200" cy="533400"/>
            </a:xfrm>
            <a:prstGeom prst="bevel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link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5029200" y="47244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DUMMY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5029200" y="41910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DUMMY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Demonstration of Traversal</a:t>
            </a:r>
            <a:endParaRPr lang="en-US" dirty="0"/>
          </a:p>
        </p:txBody>
      </p:sp>
      <p:sp>
        <p:nvSpPr>
          <p:cNvPr id="10" name="Bevel 9"/>
          <p:cNvSpPr/>
          <p:nvPr/>
        </p:nvSpPr>
        <p:spPr bwMode="auto">
          <a:xfrm>
            <a:off x="772732" y="1145539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solidFill>
                  <a:srgbClr val="1F497D"/>
                </a:solidFill>
                <a:cs typeface="Arial" charset="0"/>
              </a:rPr>
              <a:t>FRONT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1" name="Group 82"/>
          <p:cNvGrpSpPr>
            <a:grpSpLocks/>
          </p:cNvGrpSpPr>
          <p:nvPr/>
        </p:nvGrpSpPr>
        <p:grpSpPr bwMode="auto">
          <a:xfrm>
            <a:off x="1818900" y="1380487"/>
            <a:ext cx="500062" cy="914400"/>
            <a:chOff x="7674434" y="4572000"/>
            <a:chExt cx="500742" cy="914400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>
            <a:xfrm>
              <a:off x="7674429" y="4578350"/>
              <a:ext cx="500742" cy="0"/>
            </a:xfrm>
            <a:prstGeom prst="line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</a:ln>
            <a:effectLst/>
          </p:spPr>
        </p:cxnSp>
      </p:grpSp>
      <p:cxnSp>
        <p:nvCxnSpPr>
          <p:cNvPr id="19" name="Straight Arrow Connector 18"/>
          <p:cNvCxnSpPr/>
          <p:nvPr/>
        </p:nvCxnSpPr>
        <p:spPr bwMode="auto">
          <a:xfrm>
            <a:off x="2810637" y="3639500"/>
            <a:ext cx="800100" cy="0"/>
          </a:xfrm>
          <a:prstGeom prst="straightConnector1">
            <a:avLst/>
          </a:prstGeom>
          <a:noFill/>
          <a:ln w="57150" cap="flat" cmpd="sng" algn="ctr">
            <a:solidFill>
              <a:srgbClr val="1F497D"/>
            </a:solidFill>
            <a:prstDash val="solid"/>
            <a:tailEnd type="arrow"/>
          </a:ln>
          <a:effectLst/>
        </p:spPr>
      </p:cxnSp>
      <p:grpSp>
        <p:nvGrpSpPr>
          <p:cNvPr id="20" name="Group 19"/>
          <p:cNvGrpSpPr/>
          <p:nvPr/>
        </p:nvGrpSpPr>
        <p:grpSpPr>
          <a:xfrm>
            <a:off x="3610737" y="2306000"/>
            <a:ext cx="1796224" cy="1600200"/>
            <a:chOff x="-1947862" y="2587430"/>
            <a:chExt cx="1796224" cy="1600200"/>
          </a:xfrm>
        </p:grpSpPr>
        <p:grpSp>
          <p:nvGrpSpPr>
            <p:cNvPr id="21" name="Group 20"/>
            <p:cNvGrpSpPr/>
            <p:nvPr/>
          </p:nvGrpSpPr>
          <p:grpSpPr>
            <a:xfrm>
              <a:off x="-1947862" y="2587430"/>
              <a:ext cx="1219200" cy="1600200"/>
              <a:chOff x="5029200" y="4191000"/>
              <a:chExt cx="1219200" cy="1600200"/>
            </a:xfrm>
          </p:grpSpPr>
          <p:sp>
            <p:nvSpPr>
              <p:cNvPr id="23" name="Bevel 22"/>
              <p:cNvSpPr/>
              <p:nvPr/>
            </p:nvSpPr>
            <p:spPr bwMode="auto">
              <a:xfrm>
                <a:off x="5029200" y="5257800"/>
                <a:ext cx="1219200" cy="533400"/>
              </a:xfrm>
              <a:prstGeom prst="bevel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link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 bwMode="auto">
              <a:xfrm>
                <a:off x="5029200" y="47244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 smtClean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91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 bwMode="auto">
              <a:xfrm>
                <a:off x="5029200" y="41910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 smtClean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Bob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cxnSp>
          <p:nvCxnSpPr>
            <p:cNvPr id="22" name="Straight Arrow Connector 21"/>
            <p:cNvCxnSpPr/>
            <p:nvPr/>
          </p:nvCxnSpPr>
          <p:spPr bwMode="auto">
            <a:xfrm>
              <a:off x="-951738" y="3956649"/>
              <a:ext cx="800100" cy="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</p:grpSp>
      <p:grpSp>
        <p:nvGrpSpPr>
          <p:cNvPr id="31" name="Group 30"/>
          <p:cNvGrpSpPr/>
          <p:nvPr/>
        </p:nvGrpSpPr>
        <p:grpSpPr>
          <a:xfrm>
            <a:off x="5406961" y="2306000"/>
            <a:ext cx="2866263" cy="1600200"/>
            <a:chOff x="-1947862" y="2587430"/>
            <a:chExt cx="2866263" cy="1600200"/>
          </a:xfrm>
        </p:grpSpPr>
        <p:grpSp>
          <p:nvGrpSpPr>
            <p:cNvPr id="32" name="Group 31"/>
            <p:cNvGrpSpPr/>
            <p:nvPr/>
          </p:nvGrpSpPr>
          <p:grpSpPr>
            <a:xfrm>
              <a:off x="-1947862" y="2587430"/>
              <a:ext cx="1219200" cy="1600200"/>
              <a:chOff x="5029200" y="4191000"/>
              <a:chExt cx="1219200" cy="1600200"/>
            </a:xfrm>
          </p:grpSpPr>
          <p:sp>
            <p:nvSpPr>
              <p:cNvPr id="35" name="Bevel 34"/>
              <p:cNvSpPr/>
              <p:nvPr/>
            </p:nvSpPr>
            <p:spPr bwMode="auto">
              <a:xfrm>
                <a:off x="5029200" y="5257800"/>
                <a:ext cx="1219200" cy="533400"/>
              </a:xfrm>
              <a:prstGeom prst="bevel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link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 bwMode="auto">
              <a:xfrm>
                <a:off x="5029200" y="47244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 smtClean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94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 bwMode="auto">
              <a:xfrm>
                <a:off x="5029200" y="41910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 smtClean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Eve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cxnSp>
          <p:nvCxnSpPr>
            <p:cNvPr id="33" name="Straight Arrow Connector 32"/>
            <p:cNvCxnSpPr/>
            <p:nvPr/>
          </p:nvCxnSpPr>
          <p:spPr bwMode="auto">
            <a:xfrm>
              <a:off x="-951738" y="3956649"/>
              <a:ext cx="800100" cy="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sp>
          <p:nvSpPr>
            <p:cNvPr id="34" name="TextBox 108"/>
            <p:cNvSpPr txBox="1">
              <a:spLocks noChangeArrowheads="1"/>
            </p:cNvSpPr>
            <p:nvPr/>
          </p:nvSpPr>
          <p:spPr bwMode="auto">
            <a:xfrm>
              <a:off x="-500824" y="3725668"/>
              <a:ext cx="1419225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 dirty="0" smtClean="0">
                  <a:solidFill>
                    <a:srgbClr val="1F497D"/>
                  </a:solidFill>
                  <a:ea typeface="+mn-ea"/>
                  <a:cs typeface="Arial" charset="0"/>
                </a:rPr>
                <a:t>NULL</a:t>
              </a:r>
            </a:p>
          </p:txBody>
        </p:sp>
      </p:grpSp>
      <p:sp>
        <p:nvSpPr>
          <p:cNvPr id="48" name="Bevel 47"/>
          <p:cNvSpPr/>
          <p:nvPr/>
        </p:nvSpPr>
        <p:spPr bwMode="auto">
          <a:xfrm>
            <a:off x="2601087" y="1145539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CURR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52400" y="4495800"/>
            <a:ext cx="8305800" cy="400110"/>
          </a:xfrm>
          <a:prstGeom prst="rect">
            <a:avLst/>
          </a:prstGeom>
          <a:solidFill>
            <a:srgbClr val="EEECE1"/>
          </a:solidFill>
          <a:ln w="19050">
            <a:solidFill>
              <a:schemeClr val="bg1"/>
            </a:solidFill>
            <a:prstDash val="sysDot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for (CURR = FRONT; CURR != NULL; CURR = CURR-&gt;link) {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55448" y="5591145"/>
            <a:ext cx="8305800" cy="400110"/>
          </a:xfrm>
          <a:prstGeom prst="rect">
            <a:avLst/>
          </a:prstGeom>
          <a:solidFill>
            <a:srgbClr val="EEECE1"/>
          </a:solidFill>
          <a:ln w="19050">
            <a:solidFill>
              <a:schemeClr val="bg1"/>
            </a:solidFill>
            <a:prstDash val="sysDot"/>
          </a:ln>
        </p:spPr>
        <p:txBody>
          <a:bodyPr wrap="square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sz="2000" b="1" kern="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// print information (Bob)</a:t>
            </a:r>
            <a:endParaRPr lang="en-US" sz="2000" b="1" kern="0" dirty="0" smtClean="0">
              <a:solidFill>
                <a:prstClr val="black"/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3042857" y="4444346"/>
            <a:ext cx="2048859" cy="492919"/>
          </a:xfrm>
          <a:prstGeom prst="round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3635542" y="4867870"/>
            <a:ext cx="10347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5400" b="1" dirty="0">
              <a:solidFill>
                <a:srgbClr val="008000"/>
              </a:solidFill>
            </a:endParaRPr>
          </a:p>
        </p:txBody>
      </p:sp>
      <p:grpSp>
        <p:nvGrpSpPr>
          <p:cNvPr id="43" name="Group 82"/>
          <p:cNvGrpSpPr>
            <a:grpSpLocks/>
          </p:cNvGrpSpPr>
          <p:nvPr/>
        </p:nvGrpSpPr>
        <p:grpSpPr bwMode="auto">
          <a:xfrm rot="10800000" flipH="1" flipV="1">
            <a:off x="3610737" y="1394203"/>
            <a:ext cx="609600" cy="914400"/>
            <a:chOff x="7686638" y="4572000"/>
            <a:chExt cx="500742" cy="914400"/>
          </a:xfrm>
        </p:grpSpPr>
        <p:cxnSp>
          <p:nvCxnSpPr>
            <p:cNvPr id="44" name="Straight Arrow Connector 43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chemeClr val="accent1">
                  <a:lumMod val="75000"/>
                </a:schemeClr>
              </a:solidFill>
              <a:prstDash val="solid"/>
              <a:tailEnd type="arrow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>
            <a:xfrm>
              <a:off x="7686638" y="4578350"/>
              <a:ext cx="500742" cy="0"/>
            </a:xfrm>
            <a:prstGeom prst="line">
              <a:avLst/>
            </a:prstGeom>
            <a:noFill/>
            <a:ln w="57150" cap="flat" cmpd="sng" algn="ctr">
              <a:solidFill>
                <a:schemeClr val="accent1">
                  <a:lumMod val="75000"/>
                </a:schemeClr>
              </a:solidFill>
              <a:prstDash val="solid"/>
            </a:ln>
            <a:effectLst/>
          </p:spPr>
        </p:cxnSp>
      </p:grpSp>
      <p:sp>
        <p:nvSpPr>
          <p:cNvPr id="42" name="Oval 41"/>
          <p:cNvSpPr/>
          <p:nvPr/>
        </p:nvSpPr>
        <p:spPr>
          <a:xfrm>
            <a:off x="3901440" y="1841793"/>
            <a:ext cx="646176" cy="647218"/>
          </a:xfrm>
          <a:prstGeom prst="ellipse">
            <a:avLst/>
          </a:prstGeom>
          <a:solidFill>
            <a:schemeClr val="accent1">
              <a:lumMod val="75000"/>
              <a:alpha val="25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906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41" grpId="0"/>
      <p:bldP spid="4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1823657" y="2306000"/>
            <a:ext cx="1219200" cy="1600200"/>
            <a:chOff x="5029200" y="4191000"/>
            <a:chExt cx="1219200" cy="1600200"/>
          </a:xfrm>
        </p:grpSpPr>
        <p:sp>
          <p:nvSpPr>
            <p:cNvPr id="39" name="Bevel 38"/>
            <p:cNvSpPr/>
            <p:nvPr/>
          </p:nvSpPr>
          <p:spPr bwMode="auto">
            <a:xfrm>
              <a:off x="5029200" y="5257800"/>
              <a:ext cx="1219200" cy="533400"/>
            </a:xfrm>
            <a:prstGeom prst="bevel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link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5029200" y="47244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DUMMY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5029200" y="41910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DUMMY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Demonstration of Traversal</a:t>
            </a:r>
            <a:endParaRPr lang="en-US" dirty="0"/>
          </a:p>
        </p:txBody>
      </p:sp>
      <p:sp>
        <p:nvSpPr>
          <p:cNvPr id="10" name="Bevel 9"/>
          <p:cNvSpPr/>
          <p:nvPr/>
        </p:nvSpPr>
        <p:spPr bwMode="auto">
          <a:xfrm>
            <a:off x="772732" y="1145539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solidFill>
                  <a:srgbClr val="1F497D"/>
                </a:solidFill>
                <a:cs typeface="Arial" charset="0"/>
              </a:rPr>
              <a:t>FRONT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1" name="Group 82"/>
          <p:cNvGrpSpPr>
            <a:grpSpLocks/>
          </p:cNvGrpSpPr>
          <p:nvPr/>
        </p:nvGrpSpPr>
        <p:grpSpPr bwMode="auto">
          <a:xfrm>
            <a:off x="1818900" y="1380487"/>
            <a:ext cx="500062" cy="914400"/>
            <a:chOff x="7674434" y="4572000"/>
            <a:chExt cx="500742" cy="914400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>
            <a:xfrm>
              <a:off x="7674429" y="4578350"/>
              <a:ext cx="500742" cy="0"/>
            </a:xfrm>
            <a:prstGeom prst="line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</a:ln>
            <a:effectLst/>
          </p:spPr>
        </p:cxnSp>
      </p:grpSp>
      <p:cxnSp>
        <p:nvCxnSpPr>
          <p:cNvPr id="19" name="Straight Arrow Connector 18"/>
          <p:cNvCxnSpPr/>
          <p:nvPr/>
        </p:nvCxnSpPr>
        <p:spPr bwMode="auto">
          <a:xfrm>
            <a:off x="2810637" y="3639500"/>
            <a:ext cx="800100" cy="0"/>
          </a:xfrm>
          <a:prstGeom prst="straightConnector1">
            <a:avLst/>
          </a:prstGeom>
          <a:noFill/>
          <a:ln w="57150" cap="flat" cmpd="sng" algn="ctr">
            <a:solidFill>
              <a:srgbClr val="1F497D"/>
            </a:solidFill>
            <a:prstDash val="solid"/>
            <a:tailEnd type="arrow"/>
          </a:ln>
          <a:effectLst/>
        </p:spPr>
      </p:cxnSp>
      <p:grpSp>
        <p:nvGrpSpPr>
          <p:cNvPr id="20" name="Group 19"/>
          <p:cNvGrpSpPr/>
          <p:nvPr/>
        </p:nvGrpSpPr>
        <p:grpSpPr>
          <a:xfrm>
            <a:off x="3610737" y="2306000"/>
            <a:ext cx="1796224" cy="1600200"/>
            <a:chOff x="-1947862" y="2587430"/>
            <a:chExt cx="1796224" cy="1600200"/>
          </a:xfrm>
        </p:grpSpPr>
        <p:grpSp>
          <p:nvGrpSpPr>
            <p:cNvPr id="21" name="Group 20"/>
            <p:cNvGrpSpPr/>
            <p:nvPr/>
          </p:nvGrpSpPr>
          <p:grpSpPr>
            <a:xfrm>
              <a:off x="-1947862" y="2587430"/>
              <a:ext cx="1219200" cy="1600200"/>
              <a:chOff x="5029200" y="4191000"/>
              <a:chExt cx="1219200" cy="1600200"/>
            </a:xfrm>
          </p:grpSpPr>
          <p:sp>
            <p:nvSpPr>
              <p:cNvPr id="23" name="Bevel 22"/>
              <p:cNvSpPr/>
              <p:nvPr/>
            </p:nvSpPr>
            <p:spPr bwMode="auto">
              <a:xfrm>
                <a:off x="5029200" y="5257800"/>
                <a:ext cx="1219200" cy="533400"/>
              </a:xfrm>
              <a:prstGeom prst="bevel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link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 bwMode="auto">
              <a:xfrm>
                <a:off x="5029200" y="47244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 smtClean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91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 bwMode="auto">
              <a:xfrm>
                <a:off x="5029200" y="41910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 smtClean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Bob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cxnSp>
          <p:nvCxnSpPr>
            <p:cNvPr id="22" name="Straight Arrow Connector 21"/>
            <p:cNvCxnSpPr/>
            <p:nvPr/>
          </p:nvCxnSpPr>
          <p:spPr bwMode="auto">
            <a:xfrm>
              <a:off x="-951738" y="3956649"/>
              <a:ext cx="800100" cy="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</p:grpSp>
      <p:grpSp>
        <p:nvGrpSpPr>
          <p:cNvPr id="31" name="Group 30"/>
          <p:cNvGrpSpPr/>
          <p:nvPr/>
        </p:nvGrpSpPr>
        <p:grpSpPr>
          <a:xfrm>
            <a:off x="5406961" y="2306000"/>
            <a:ext cx="2866263" cy="1600200"/>
            <a:chOff x="-1947862" y="2587430"/>
            <a:chExt cx="2866263" cy="1600200"/>
          </a:xfrm>
        </p:grpSpPr>
        <p:grpSp>
          <p:nvGrpSpPr>
            <p:cNvPr id="32" name="Group 31"/>
            <p:cNvGrpSpPr/>
            <p:nvPr/>
          </p:nvGrpSpPr>
          <p:grpSpPr>
            <a:xfrm>
              <a:off x="-1947862" y="2587430"/>
              <a:ext cx="1219200" cy="1600200"/>
              <a:chOff x="5029200" y="4191000"/>
              <a:chExt cx="1219200" cy="1600200"/>
            </a:xfrm>
          </p:grpSpPr>
          <p:sp>
            <p:nvSpPr>
              <p:cNvPr id="35" name="Bevel 34"/>
              <p:cNvSpPr/>
              <p:nvPr/>
            </p:nvSpPr>
            <p:spPr bwMode="auto">
              <a:xfrm>
                <a:off x="5029200" y="5257800"/>
                <a:ext cx="1219200" cy="533400"/>
              </a:xfrm>
              <a:prstGeom prst="bevel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link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 bwMode="auto">
              <a:xfrm>
                <a:off x="5029200" y="47244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 smtClean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94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 bwMode="auto">
              <a:xfrm>
                <a:off x="5029200" y="41910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 smtClean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Eve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cxnSp>
          <p:nvCxnSpPr>
            <p:cNvPr id="33" name="Straight Arrow Connector 32"/>
            <p:cNvCxnSpPr/>
            <p:nvPr/>
          </p:nvCxnSpPr>
          <p:spPr bwMode="auto">
            <a:xfrm>
              <a:off x="-951738" y="3956649"/>
              <a:ext cx="800100" cy="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sp>
          <p:nvSpPr>
            <p:cNvPr id="34" name="TextBox 108"/>
            <p:cNvSpPr txBox="1">
              <a:spLocks noChangeArrowheads="1"/>
            </p:cNvSpPr>
            <p:nvPr/>
          </p:nvSpPr>
          <p:spPr bwMode="auto">
            <a:xfrm>
              <a:off x="-500824" y="3725668"/>
              <a:ext cx="1419225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 dirty="0" smtClean="0">
                  <a:solidFill>
                    <a:srgbClr val="1F497D"/>
                  </a:solidFill>
                  <a:ea typeface="+mn-ea"/>
                  <a:cs typeface="Arial" charset="0"/>
                </a:rPr>
                <a:t>NULL</a:t>
              </a:r>
            </a:p>
          </p:txBody>
        </p:sp>
      </p:grpSp>
      <p:sp>
        <p:nvSpPr>
          <p:cNvPr id="48" name="Bevel 47"/>
          <p:cNvSpPr/>
          <p:nvPr/>
        </p:nvSpPr>
        <p:spPr bwMode="auto">
          <a:xfrm>
            <a:off x="2601087" y="1145539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CURR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52400" y="4495800"/>
            <a:ext cx="8305800" cy="400110"/>
          </a:xfrm>
          <a:prstGeom prst="rect">
            <a:avLst/>
          </a:prstGeom>
          <a:solidFill>
            <a:srgbClr val="EEECE1"/>
          </a:solidFill>
          <a:ln w="19050">
            <a:solidFill>
              <a:schemeClr val="bg1"/>
            </a:solidFill>
            <a:prstDash val="sysDot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for (CURR = FRONT; CURR != NULL; CURR = CURR-&gt;link) {</a:t>
            </a:r>
          </a:p>
        </p:txBody>
      </p:sp>
      <p:grpSp>
        <p:nvGrpSpPr>
          <p:cNvPr id="43" name="Group 82"/>
          <p:cNvGrpSpPr>
            <a:grpSpLocks/>
          </p:cNvGrpSpPr>
          <p:nvPr/>
        </p:nvGrpSpPr>
        <p:grpSpPr bwMode="auto">
          <a:xfrm rot="10800000" flipH="1" flipV="1">
            <a:off x="3610737" y="1394203"/>
            <a:ext cx="609600" cy="914400"/>
            <a:chOff x="7686638" y="4572000"/>
            <a:chExt cx="500742" cy="914400"/>
          </a:xfrm>
        </p:grpSpPr>
        <p:cxnSp>
          <p:nvCxnSpPr>
            <p:cNvPr id="44" name="Straight Arrow Connector 43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chemeClr val="accent1">
                  <a:lumMod val="75000"/>
                </a:schemeClr>
              </a:solidFill>
              <a:prstDash val="solid"/>
              <a:tailEnd type="arrow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>
            <a:xfrm>
              <a:off x="7686638" y="4578350"/>
              <a:ext cx="500742" cy="0"/>
            </a:xfrm>
            <a:prstGeom prst="line">
              <a:avLst/>
            </a:prstGeom>
            <a:noFill/>
            <a:ln w="57150" cap="flat" cmpd="sng" algn="ctr">
              <a:solidFill>
                <a:schemeClr val="accent1">
                  <a:lumMod val="75000"/>
                </a:schemeClr>
              </a:solidFill>
              <a:prstDash val="solid"/>
            </a:ln>
            <a:effectLst/>
          </p:spPr>
        </p:cxnSp>
      </p:grpSp>
      <p:sp>
        <p:nvSpPr>
          <p:cNvPr id="42" name="Oval 41"/>
          <p:cNvSpPr/>
          <p:nvPr/>
        </p:nvSpPr>
        <p:spPr>
          <a:xfrm>
            <a:off x="5006911" y="3351610"/>
            <a:ext cx="646176" cy="647218"/>
          </a:xfrm>
          <a:prstGeom prst="ellipse">
            <a:avLst/>
          </a:prstGeom>
          <a:solidFill>
            <a:schemeClr val="accent1">
              <a:lumMod val="75000"/>
              <a:alpha val="25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0" name="Rounded Rectangle 49"/>
          <p:cNvSpPr/>
          <p:nvPr/>
        </p:nvSpPr>
        <p:spPr>
          <a:xfrm>
            <a:off x="5154326" y="4449395"/>
            <a:ext cx="2770474" cy="492919"/>
          </a:xfrm>
          <a:prstGeom prst="round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06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5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 from Last Time?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37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45"/>
          <p:cNvGrpSpPr/>
          <p:nvPr/>
        </p:nvGrpSpPr>
        <p:grpSpPr>
          <a:xfrm>
            <a:off x="1823657" y="2306000"/>
            <a:ext cx="1219200" cy="1600200"/>
            <a:chOff x="5029200" y="4191000"/>
            <a:chExt cx="1219200" cy="1600200"/>
          </a:xfrm>
        </p:grpSpPr>
        <p:sp>
          <p:nvSpPr>
            <p:cNvPr id="47" name="Bevel 46"/>
            <p:cNvSpPr/>
            <p:nvPr/>
          </p:nvSpPr>
          <p:spPr bwMode="auto">
            <a:xfrm>
              <a:off x="5029200" y="5257800"/>
              <a:ext cx="1219200" cy="533400"/>
            </a:xfrm>
            <a:prstGeom prst="bevel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link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5029200" y="47244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DUMMY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5029200" y="41910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DUMMY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Demonstration of Traversal</a:t>
            </a:r>
            <a:endParaRPr lang="en-US" dirty="0"/>
          </a:p>
        </p:txBody>
      </p:sp>
      <p:sp>
        <p:nvSpPr>
          <p:cNvPr id="10" name="Bevel 9"/>
          <p:cNvSpPr/>
          <p:nvPr/>
        </p:nvSpPr>
        <p:spPr bwMode="auto">
          <a:xfrm>
            <a:off x="772732" y="1145539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solidFill>
                  <a:srgbClr val="1F497D"/>
                </a:solidFill>
                <a:cs typeface="Arial" charset="0"/>
              </a:rPr>
              <a:t>FRONT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1" name="Group 82"/>
          <p:cNvGrpSpPr>
            <a:grpSpLocks/>
          </p:cNvGrpSpPr>
          <p:nvPr/>
        </p:nvGrpSpPr>
        <p:grpSpPr bwMode="auto">
          <a:xfrm>
            <a:off x="1818900" y="1380487"/>
            <a:ext cx="500062" cy="914400"/>
            <a:chOff x="7674434" y="4572000"/>
            <a:chExt cx="500742" cy="914400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>
            <a:xfrm>
              <a:off x="7674429" y="4578350"/>
              <a:ext cx="500742" cy="0"/>
            </a:xfrm>
            <a:prstGeom prst="line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</a:ln>
            <a:effectLst/>
          </p:spPr>
        </p:cxnSp>
      </p:grpSp>
      <p:cxnSp>
        <p:nvCxnSpPr>
          <p:cNvPr id="19" name="Straight Arrow Connector 18"/>
          <p:cNvCxnSpPr/>
          <p:nvPr/>
        </p:nvCxnSpPr>
        <p:spPr bwMode="auto">
          <a:xfrm>
            <a:off x="2810637" y="3639500"/>
            <a:ext cx="800100" cy="0"/>
          </a:xfrm>
          <a:prstGeom prst="straightConnector1">
            <a:avLst/>
          </a:prstGeom>
          <a:noFill/>
          <a:ln w="57150" cap="flat" cmpd="sng" algn="ctr">
            <a:solidFill>
              <a:srgbClr val="1F497D"/>
            </a:solidFill>
            <a:prstDash val="solid"/>
            <a:tailEnd type="arrow"/>
          </a:ln>
          <a:effectLst/>
        </p:spPr>
      </p:cxnSp>
      <p:grpSp>
        <p:nvGrpSpPr>
          <p:cNvPr id="20" name="Group 19"/>
          <p:cNvGrpSpPr/>
          <p:nvPr/>
        </p:nvGrpSpPr>
        <p:grpSpPr>
          <a:xfrm>
            <a:off x="3610737" y="2306000"/>
            <a:ext cx="1796224" cy="1600200"/>
            <a:chOff x="-1947862" y="2587430"/>
            <a:chExt cx="1796224" cy="1600200"/>
          </a:xfrm>
        </p:grpSpPr>
        <p:grpSp>
          <p:nvGrpSpPr>
            <p:cNvPr id="21" name="Group 20"/>
            <p:cNvGrpSpPr/>
            <p:nvPr/>
          </p:nvGrpSpPr>
          <p:grpSpPr>
            <a:xfrm>
              <a:off x="-1947862" y="2587430"/>
              <a:ext cx="1219200" cy="1600200"/>
              <a:chOff x="5029200" y="4191000"/>
              <a:chExt cx="1219200" cy="1600200"/>
            </a:xfrm>
          </p:grpSpPr>
          <p:sp>
            <p:nvSpPr>
              <p:cNvPr id="23" name="Bevel 22"/>
              <p:cNvSpPr/>
              <p:nvPr/>
            </p:nvSpPr>
            <p:spPr bwMode="auto">
              <a:xfrm>
                <a:off x="5029200" y="5257800"/>
                <a:ext cx="1219200" cy="533400"/>
              </a:xfrm>
              <a:prstGeom prst="bevel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link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 bwMode="auto">
              <a:xfrm>
                <a:off x="5029200" y="47244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 smtClean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91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 bwMode="auto">
              <a:xfrm>
                <a:off x="5029200" y="41910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 smtClean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Bob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cxnSp>
          <p:nvCxnSpPr>
            <p:cNvPr id="22" name="Straight Arrow Connector 21"/>
            <p:cNvCxnSpPr/>
            <p:nvPr/>
          </p:nvCxnSpPr>
          <p:spPr bwMode="auto">
            <a:xfrm>
              <a:off x="-951738" y="3956649"/>
              <a:ext cx="800100" cy="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</p:grpSp>
      <p:grpSp>
        <p:nvGrpSpPr>
          <p:cNvPr id="31" name="Group 30"/>
          <p:cNvGrpSpPr/>
          <p:nvPr/>
        </p:nvGrpSpPr>
        <p:grpSpPr>
          <a:xfrm>
            <a:off x="5406961" y="2306000"/>
            <a:ext cx="2866263" cy="1600200"/>
            <a:chOff x="-1947862" y="2587430"/>
            <a:chExt cx="2866263" cy="1600200"/>
          </a:xfrm>
        </p:grpSpPr>
        <p:grpSp>
          <p:nvGrpSpPr>
            <p:cNvPr id="32" name="Group 31"/>
            <p:cNvGrpSpPr/>
            <p:nvPr/>
          </p:nvGrpSpPr>
          <p:grpSpPr>
            <a:xfrm>
              <a:off x="-1947862" y="2587430"/>
              <a:ext cx="1219200" cy="1600200"/>
              <a:chOff x="5029200" y="4191000"/>
              <a:chExt cx="1219200" cy="1600200"/>
            </a:xfrm>
          </p:grpSpPr>
          <p:sp>
            <p:nvSpPr>
              <p:cNvPr id="35" name="Bevel 34"/>
              <p:cNvSpPr/>
              <p:nvPr/>
            </p:nvSpPr>
            <p:spPr bwMode="auto">
              <a:xfrm>
                <a:off x="5029200" y="5257800"/>
                <a:ext cx="1219200" cy="533400"/>
              </a:xfrm>
              <a:prstGeom prst="bevel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link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 bwMode="auto">
              <a:xfrm>
                <a:off x="5029200" y="47244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 smtClean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94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 bwMode="auto">
              <a:xfrm>
                <a:off x="5029200" y="41910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 smtClean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Eve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cxnSp>
          <p:nvCxnSpPr>
            <p:cNvPr id="33" name="Straight Arrow Connector 32"/>
            <p:cNvCxnSpPr/>
            <p:nvPr/>
          </p:nvCxnSpPr>
          <p:spPr bwMode="auto">
            <a:xfrm>
              <a:off x="-951738" y="3956649"/>
              <a:ext cx="800100" cy="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sp>
          <p:nvSpPr>
            <p:cNvPr id="34" name="TextBox 108"/>
            <p:cNvSpPr txBox="1">
              <a:spLocks noChangeArrowheads="1"/>
            </p:cNvSpPr>
            <p:nvPr/>
          </p:nvSpPr>
          <p:spPr bwMode="auto">
            <a:xfrm>
              <a:off x="-500824" y="3725668"/>
              <a:ext cx="1419225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 dirty="0" smtClean="0">
                  <a:solidFill>
                    <a:srgbClr val="1F497D"/>
                  </a:solidFill>
                  <a:ea typeface="+mn-ea"/>
                  <a:cs typeface="Arial" charset="0"/>
                </a:rPr>
                <a:t>NULL</a:t>
              </a:r>
            </a:p>
          </p:txBody>
        </p:sp>
      </p:grpSp>
      <p:sp>
        <p:nvSpPr>
          <p:cNvPr id="48" name="Bevel 47"/>
          <p:cNvSpPr/>
          <p:nvPr/>
        </p:nvSpPr>
        <p:spPr bwMode="auto">
          <a:xfrm>
            <a:off x="2601087" y="1145539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CURR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52400" y="4495800"/>
            <a:ext cx="8305800" cy="400110"/>
          </a:xfrm>
          <a:prstGeom prst="rect">
            <a:avLst/>
          </a:prstGeom>
          <a:solidFill>
            <a:srgbClr val="EEECE1"/>
          </a:solidFill>
          <a:ln w="19050">
            <a:solidFill>
              <a:schemeClr val="bg1"/>
            </a:solidFill>
            <a:prstDash val="sysDot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for (CURR = FRONT; CURR != NULL; CURR = CURR-&gt;link) {</a:t>
            </a:r>
          </a:p>
        </p:txBody>
      </p:sp>
      <p:grpSp>
        <p:nvGrpSpPr>
          <p:cNvPr id="43" name="Group 82"/>
          <p:cNvGrpSpPr>
            <a:grpSpLocks/>
          </p:cNvGrpSpPr>
          <p:nvPr/>
        </p:nvGrpSpPr>
        <p:grpSpPr bwMode="auto">
          <a:xfrm rot="10800000" flipH="1" flipV="1">
            <a:off x="3610731" y="1394203"/>
            <a:ext cx="2127299" cy="914400"/>
            <a:chOff x="7686638" y="4572000"/>
            <a:chExt cx="488533" cy="914400"/>
          </a:xfrm>
        </p:grpSpPr>
        <p:cxnSp>
          <p:nvCxnSpPr>
            <p:cNvPr id="44" name="Straight Arrow Connector 43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chemeClr val="accent1">
                  <a:lumMod val="75000"/>
                </a:schemeClr>
              </a:solidFill>
              <a:prstDash val="solid"/>
              <a:tailEnd type="arrow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>
            <a:xfrm rot="10800000" flipH="1" flipV="1">
              <a:off x="7686638" y="4578350"/>
              <a:ext cx="488533" cy="0"/>
            </a:xfrm>
            <a:prstGeom prst="line">
              <a:avLst/>
            </a:prstGeom>
            <a:noFill/>
            <a:ln w="57150" cap="flat" cmpd="sng" algn="ctr">
              <a:solidFill>
                <a:schemeClr val="accent1">
                  <a:lumMod val="75000"/>
                </a:schemeClr>
              </a:solidFill>
              <a:prstDash val="solid"/>
            </a:ln>
            <a:effectLst/>
          </p:spPr>
        </p:cxnSp>
      </p:grpSp>
      <p:sp>
        <p:nvSpPr>
          <p:cNvPr id="42" name="Oval 41"/>
          <p:cNvSpPr/>
          <p:nvPr/>
        </p:nvSpPr>
        <p:spPr>
          <a:xfrm>
            <a:off x="5004816" y="3351610"/>
            <a:ext cx="646176" cy="647218"/>
          </a:xfrm>
          <a:prstGeom prst="ellipse">
            <a:avLst/>
          </a:prstGeom>
          <a:solidFill>
            <a:schemeClr val="accent1">
              <a:lumMod val="75000"/>
              <a:alpha val="25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0" name="Rounded Rectangle 49"/>
          <p:cNvSpPr/>
          <p:nvPr/>
        </p:nvSpPr>
        <p:spPr>
          <a:xfrm>
            <a:off x="5154326" y="4449395"/>
            <a:ext cx="2770474" cy="492919"/>
          </a:xfrm>
          <a:prstGeom prst="round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8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/>
          <p:cNvGrpSpPr/>
          <p:nvPr/>
        </p:nvGrpSpPr>
        <p:grpSpPr>
          <a:xfrm>
            <a:off x="1823657" y="2306000"/>
            <a:ext cx="1219200" cy="1600200"/>
            <a:chOff x="5029200" y="4191000"/>
            <a:chExt cx="1219200" cy="1600200"/>
          </a:xfrm>
        </p:grpSpPr>
        <p:sp>
          <p:nvSpPr>
            <p:cNvPr id="43" name="Bevel 42"/>
            <p:cNvSpPr/>
            <p:nvPr/>
          </p:nvSpPr>
          <p:spPr bwMode="auto">
            <a:xfrm>
              <a:off x="5029200" y="5257800"/>
              <a:ext cx="1219200" cy="533400"/>
            </a:xfrm>
            <a:prstGeom prst="bevel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link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5029200" y="47244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DUMMY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5029200" y="41910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DUMMY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Demonstration of Traversal</a:t>
            </a:r>
            <a:endParaRPr lang="en-US" dirty="0"/>
          </a:p>
        </p:txBody>
      </p:sp>
      <p:sp>
        <p:nvSpPr>
          <p:cNvPr id="10" name="Bevel 9"/>
          <p:cNvSpPr/>
          <p:nvPr/>
        </p:nvSpPr>
        <p:spPr bwMode="auto">
          <a:xfrm>
            <a:off x="772732" y="1145539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solidFill>
                  <a:srgbClr val="1F497D"/>
                </a:solidFill>
                <a:cs typeface="Arial" charset="0"/>
              </a:rPr>
              <a:t>FRONT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1" name="Group 82"/>
          <p:cNvGrpSpPr>
            <a:grpSpLocks/>
          </p:cNvGrpSpPr>
          <p:nvPr/>
        </p:nvGrpSpPr>
        <p:grpSpPr bwMode="auto">
          <a:xfrm>
            <a:off x="1818900" y="1380487"/>
            <a:ext cx="500062" cy="914400"/>
            <a:chOff x="7674434" y="4572000"/>
            <a:chExt cx="500742" cy="914400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>
            <a:xfrm>
              <a:off x="7674429" y="4578350"/>
              <a:ext cx="500742" cy="0"/>
            </a:xfrm>
            <a:prstGeom prst="line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</a:ln>
            <a:effectLst/>
          </p:spPr>
        </p:cxnSp>
      </p:grpSp>
      <p:cxnSp>
        <p:nvCxnSpPr>
          <p:cNvPr id="19" name="Straight Arrow Connector 18"/>
          <p:cNvCxnSpPr/>
          <p:nvPr/>
        </p:nvCxnSpPr>
        <p:spPr bwMode="auto">
          <a:xfrm>
            <a:off x="2810637" y="3639500"/>
            <a:ext cx="800100" cy="0"/>
          </a:xfrm>
          <a:prstGeom prst="straightConnector1">
            <a:avLst/>
          </a:prstGeom>
          <a:noFill/>
          <a:ln w="57150" cap="flat" cmpd="sng" algn="ctr">
            <a:solidFill>
              <a:srgbClr val="1F497D"/>
            </a:solidFill>
            <a:prstDash val="solid"/>
            <a:tailEnd type="arrow"/>
          </a:ln>
          <a:effectLst/>
        </p:spPr>
      </p:cxnSp>
      <p:grpSp>
        <p:nvGrpSpPr>
          <p:cNvPr id="20" name="Group 19"/>
          <p:cNvGrpSpPr/>
          <p:nvPr/>
        </p:nvGrpSpPr>
        <p:grpSpPr>
          <a:xfrm>
            <a:off x="3610737" y="2306000"/>
            <a:ext cx="1796224" cy="1600200"/>
            <a:chOff x="-1947862" y="2587430"/>
            <a:chExt cx="1796224" cy="1600200"/>
          </a:xfrm>
        </p:grpSpPr>
        <p:grpSp>
          <p:nvGrpSpPr>
            <p:cNvPr id="21" name="Group 20"/>
            <p:cNvGrpSpPr/>
            <p:nvPr/>
          </p:nvGrpSpPr>
          <p:grpSpPr>
            <a:xfrm>
              <a:off x="-1947862" y="2587430"/>
              <a:ext cx="1219200" cy="1600200"/>
              <a:chOff x="5029200" y="4191000"/>
              <a:chExt cx="1219200" cy="1600200"/>
            </a:xfrm>
          </p:grpSpPr>
          <p:sp>
            <p:nvSpPr>
              <p:cNvPr id="23" name="Bevel 22"/>
              <p:cNvSpPr/>
              <p:nvPr/>
            </p:nvSpPr>
            <p:spPr bwMode="auto">
              <a:xfrm>
                <a:off x="5029200" y="5257800"/>
                <a:ext cx="1219200" cy="533400"/>
              </a:xfrm>
              <a:prstGeom prst="bevel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link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 bwMode="auto">
              <a:xfrm>
                <a:off x="5029200" y="47244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 smtClean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91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 bwMode="auto">
              <a:xfrm>
                <a:off x="5029200" y="41910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 smtClean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Bob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cxnSp>
          <p:nvCxnSpPr>
            <p:cNvPr id="22" name="Straight Arrow Connector 21"/>
            <p:cNvCxnSpPr/>
            <p:nvPr/>
          </p:nvCxnSpPr>
          <p:spPr bwMode="auto">
            <a:xfrm>
              <a:off x="-951738" y="3956649"/>
              <a:ext cx="800100" cy="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</p:grpSp>
      <p:grpSp>
        <p:nvGrpSpPr>
          <p:cNvPr id="31" name="Group 30"/>
          <p:cNvGrpSpPr/>
          <p:nvPr/>
        </p:nvGrpSpPr>
        <p:grpSpPr>
          <a:xfrm>
            <a:off x="5406961" y="2306000"/>
            <a:ext cx="2866263" cy="1600200"/>
            <a:chOff x="-1947862" y="2587430"/>
            <a:chExt cx="2866263" cy="1600200"/>
          </a:xfrm>
        </p:grpSpPr>
        <p:grpSp>
          <p:nvGrpSpPr>
            <p:cNvPr id="32" name="Group 31"/>
            <p:cNvGrpSpPr/>
            <p:nvPr/>
          </p:nvGrpSpPr>
          <p:grpSpPr>
            <a:xfrm>
              <a:off x="-1947862" y="2587430"/>
              <a:ext cx="1219200" cy="1600200"/>
              <a:chOff x="5029200" y="4191000"/>
              <a:chExt cx="1219200" cy="1600200"/>
            </a:xfrm>
          </p:grpSpPr>
          <p:sp>
            <p:nvSpPr>
              <p:cNvPr id="35" name="Bevel 34"/>
              <p:cNvSpPr/>
              <p:nvPr/>
            </p:nvSpPr>
            <p:spPr bwMode="auto">
              <a:xfrm>
                <a:off x="5029200" y="5257800"/>
                <a:ext cx="1219200" cy="533400"/>
              </a:xfrm>
              <a:prstGeom prst="bevel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link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 bwMode="auto">
              <a:xfrm>
                <a:off x="5029200" y="47244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 smtClean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94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 bwMode="auto">
              <a:xfrm>
                <a:off x="5029200" y="41910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 smtClean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Eve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cxnSp>
          <p:nvCxnSpPr>
            <p:cNvPr id="33" name="Straight Arrow Connector 32"/>
            <p:cNvCxnSpPr/>
            <p:nvPr/>
          </p:nvCxnSpPr>
          <p:spPr bwMode="auto">
            <a:xfrm>
              <a:off x="-951738" y="3956649"/>
              <a:ext cx="800100" cy="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sp>
          <p:nvSpPr>
            <p:cNvPr id="34" name="TextBox 108"/>
            <p:cNvSpPr txBox="1">
              <a:spLocks noChangeArrowheads="1"/>
            </p:cNvSpPr>
            <p:nvPr/>
          </p:nvSpPr>
          <p:spPr bwMode="auto">
            <a:xfrm>
              <a:off x="-500824" y="3725668"/>
              <a:ext cx="1419225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 dirty="0" smtClean="0">
                  <a:solidFill>
                    <a:srgbClr val="1F497D"/>
                  </a:solidFill>
                  <a:ea typeface="+mn-ea"/>
                  <a:cs typeface="Arial" charset="0"/>
                </a:rPr>
                <a:t>NULL</a:t>
              </a:r>
            </a:p>
          </p:txBody>
        </p:sp>
      </p:grpSp>
      <p:sp>
        <p:nvSpPr>
          <p:cNvPr id="48" name="Bevel 47"/>
          <p:cNvSpPr/>
          <p:nvPr/>
        </p:nvSpPr>
        <p:spPr bwMode="auto">
          <a:xfrm>
            <a:off x="2601087" y="1145539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CURR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52400" y="4495800"/>
            <a:ext cx="8305800" cy="400110"/>
          </a:xfrm>
          <a:prstGeom prst="rect">
            <a:avLst/>
          </a:prstGeom>
          <a:solidFill>
            <a:srgbClr val="EEECE1"/>
          </a:solidFill>
          <a:ln w="19050">
            <a:solidFill>
              <a:schemeClr val="bg1"/>
            </a:solidFill>
            <a:prstDash val="sysDot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for (CURR = FRONT; CURR != NULL; CURR = CURR-&gt;link) {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55448" y="5591145"/>
            <a:ext cx="8305800" cy="400110"/>
          </a:xfrm>
          <a:prstGeom prst="rect">
            <a:avLst/>
          </a:prstGeom>
          <a:solidFill>
            <a:srgbClr val="EEECE1"/>
          </a:solidFill>
          <a:ln w="19050">
            <a:solidFill>
              <a:schemeClr val="bg1"/>
            </a:solidFill>
            <a:prstDash val="sysDot"/>
          </a:ln>
        </p:spPr>
        <p:txBody>
          <a:bodyPr wrap="square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sz="2000" b="1" kern="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// print information (Eve)</a:t>
            </a:r>
            <a:endParaRPr lang="en-US" sz="2000" b="1" kern="0" dirty="0" smtClean="0">
              <a:solidFill>
                <a:prstClr val="black"/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3042857" y="4444346"/>
            <a:ext cx="2048859" cy="492919"/>
          </a:xfrm>
          <a:prstGeom prst="round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3635542" y="4867870"/>
            <a:ext cx="10347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5400" b="1" dirty="0">
              <a:solidFill>
                <a:srgbClr val="008000"/>
              </a:solidFill>
            </a:endParaRPr>
          </a:p>
        </p:txBody>
      </p:sp>
      <p:grpSp>
        <p:nvGrpSpPr>
          <p:cNvPr id="47" name="Group 82"/>
          <p:cNvGrpSpPr>
            <a:grpSpLocks/>
          </p:cNvGrpSpPr>
          <p:nvPr/>
        </p:nvGrpSpPr>
        <p:grpSpPr bwMode="auto">
          <a:xfrm rot="10800000" flipH="1" flipV="1">
            <a:off x="3610731" y="1394203"/>
            <a:ext cx="2127299" cy="914400"/>
            <a:chOff x="7686638" y="4572000"/>
            <a:chExt cx="488533" cy="914400"/>
          </a:xfrm>
        </p:grpSpPr>
        <p:cxnSp>
          <p:nvCxnSpPr>
            <p:cNvPr id="50" name="Straight Arrow Connector 49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chemeClr val="accent1">
                  <a:lumMod val="75000"/>
                </a:schemeClr>
              </a:solidFill>
              <a:prstDash val="solid"/>
              <a:tailEnd type="arrow"/>
            </a:ln>
            <a:effectLst/>
          </p:spPr>
        </p:cxnSp>
        <p:cxnSp>
          <p:nvCxnSpPr>
            <p:cNvPr id="53" name="Straight Connector 52"/>
            <p:cNvCxnSpPr/>
            <p:nvPr/>
          </p:nvCxnSpPr>
          <p:spPr>
            <a:xfrm rot="10800000" flipH="1" flipV="1">
              <a:off x="7686638" y="4578350"/>
              <a:ext cx="488533" cy="0"/>
            </a:xfrm>
            <a:prstGeom prst="line">
              <a:avLst/>
            </a:prstGeom>
            <a:noFill/>
            <a:ln w="57150" cap="flat" cmpd="sng" algn="ctr">
              <a:solidFill>
                <a:schemeClr val="accent1">
                  <a:lumMod val="75000"/>
                </a:schemeClr>
              </a:solidFill>
              <a:prstDash val="solid"/>
            </a:ln>
            <a:effectLst/>
          </p:spPr>
        </p:cxnSp>
      </p:grpSp>
      <p:sp>
        <p:nvSpPr>
          <p:cNvPr id="42" name="Oval 41"/>
          <p:cNvSpPr/>
          <p:nvPr/>
        </p:nvSpPr>
        <p:spPr>
          <a:xfrm>
            <a:off x="5440489" y="1853985"/>
            <a:ext cx="646176" cy="647218"/>
          </a:xfrm>
          <a:prstGeom prst="ellipse">
            <a:avLst/>
          </a:prstGeom>
          <a:solidFill>
            <a:schemeClr val="accent1">
              <a:lumMod val="75000"/>
              <a:alpha val="25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784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41" grpId="0"/>
      <p:bldP spid="4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1823657" y="2306000"/>
            <a:ext cx="1219200" cy="1600200"/>
            <a:chOff x="5029200" y="4191000"/>
            <a:chExt cx="1219200" cy="1600200"/>
          </a:xfrm>
        </p:grpSpPr>
        <p:sp>
          <p:nvSpPr>
            <p:cNvPr id="39" name="Bevel 38"/>
            <p:cNvSpPr/>
            <p:nvPr/>
          </p:nvSpPr>
          <p:spPr bwMode="auto">
            <a:xfrm>
              <a:off x="5029200" y="5257800"/>
              <a:ext cx="1219200" cy="533400"/>
            </a:xfrm>
            <a:prstGeom prst="bevel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link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5029200" y="47244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DUMMY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5029200" y="41910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DUMMY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Demonstration of Traversal</a:t>
            </a:r>
            <a:endParaRPr lang="en-US" dirty="0"/>
          </a:p>
        </p:txBody>
      </p:sp>
      <p:sp>
        <p:nvSpPr>
          <p:cNvPr id="10" name="Bevel 9"/>
          <p:cNvSpPr/>
          <p:nvPr/>
        </p:nvSpPr>
        <p:spPr bwMode="auto">
          <a:xfrm>
            <a:off x="772732" y="1145539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solidFill>
                  <a:srgbClr val="1F497D"/>
                </a:solidFill>
                <a:cs typeface="Arial" charset="0"/>
              </a:rPr>
              <a:t>FRONT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1" name="Group 82"/>
          <p:cNvGrpSpPr>
            <a:grpSpLocks/>
          </p:cNvGrpSpPr>
          <p:nvPr/>
        </p:nvGrpSpPr>
        <p:grpSpPr bwMode="auto">
          <a:xfrm>
            <a:off x="1818900" y="1380487"/>
            <a:ext cx="500062" cy="914400"/>
            <a:chOff x="7674434" y="4572000"/>
            <a:chExt cx="500742" cy="914400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>
            <a:xfrm>
              <a:off x="7674429" y="4578350"/>
              <a:ext cx="500742" cy="0"/>
            </a:xfrm>
            <a:prstGeom prst="line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</a:ln>
            <a:effectLst/>
          </p:spPr>
        </p:cxnSp>
      </p:grpSp>
      <p:cxnSp>
        <p:nvCxnSpPr>
          <p:cNvPr id="19" name="Straight Arrow Connector 18"/>
          <p:cNvCxnSpPr/>
          <p:nvPr/>
        </p:nvCxnSpPr>
        <p:spPr bwMode="auto">
          <a:xfrm>
            <a:off x="2810637" y="3639500"/>
            <a:ext cx="800100" cy="0"/>
          </a:xfrm>
          <a:prstGeom prst="straightConnector1">
            <a:avLst/>
          </a:prstGeom>
          <a:noFill/>
          <a:ln w="57150" cap="flat" cmpd="sng" algn="ctr">
            <a:solidFill>
              <a:srgbClr val="1F497D"/>
            </a:solidFill>
            <a:prstDash val="solid"/>
            <a:tailEnd type="arrow"/>
          </a:ln>
          <a:effectLst/>
        </p:spPr>
      </p:cxnSp>
      <p:grpSp>
        <p:nvGrpSpPr>
          <p:cNvPr id="20" name="Group 19"/>
          <p:cNvGrpSpPr/>
          <p:nvPr/>
        </p:nvGrpSpPr>
        <p:grpSpPr>
          <a:xfrm>
            <a:off x="3610737" y="2306000"/>
            <a:ext cx="1796224" cy="1600200"/>
            <a:chOff x="-1947862" y="2587430"/>
            <a:chExt cx="1796224" cy="1600200"/>
          </a:xfrm>
        </p:grpSpPr>
        <p:grpSp>
          <p:nvGrpSpPr>
            <p:cNvPr id="21" name="Group 20"/>
            <p:cNvGrpSpPr/>
            <p:nvPr/>
          </p:nvGrpSpPr>
          <p:grpSpPr>
            <a:xfrm>
              <a:off x="-1947862" y="2587430"/>
              <a:ext cx="1219200" cy="1600200"/>
              <a:chOff x="5029200" y="4191000"/>
              <a:chExt cx="1219200" cy="1600200"/>
            </a:xfrm>
          </p:grpSpPr>
          <p:sp>
            <p:nvSpPr>
              <p:cNvPr id="23" name="Bevel 22"/>
              <p:cNvSpPr/>
              <p:nvPr/>
            </p:nvSpPr>
            <p:spPr bwMode="auto">
              <a:xfrm>
                <a:off x="5029200" y="5257800"/>
                <a:ext cx="1219200" cy="533400"/>
              </a:xfrm>
              <a:prstGeom prst="bevel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link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 bwMode="auto">
              <a:xfrm>
                <a:off x="5029200" y="47244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 smtClean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91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 bwMode="auto">
              <a:xfrm>
                <a:off x="5029200" y="41910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 smtClean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Bob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cxnSp>
          <p:nvCxnSpPr>
            <p:cNvPr id="22" name="Straight Arrow Connector 21"/>
            <p:cNvCxnSpPr/>
            <p:nvPr/>
          </p:nvCxnSpPr>
          <p:spPr bwMode="auto">
            <a:xfrm>
              <a:off x="-951738" y="3956649"/>
              <a:ext cx="800100" cy="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</p:grpSp>
      <p:grpSp>
        <p:nvGrpSpPr>
          <p:cNvPr id="31" name="Group 30"/>
          <p:cNvGrpSpPr/>
          <p:nvPr/>
        </p:nvGrpSpPr>
        <p:grpSpPr>
          <a:xfrm>
            <a:off x="5406961" y="2306000"/>
            <a:ext cx="2866263" cy="1600200"/>
            <a:chOff x="-1947862" y="2587430"/>
            <a:chExt cx="2866263" cy="1600200"/>
          </a:xfrm>
        </p:grpSpPr>
        <p:grpSp>
          <p:nvGrpSpPr>
            <p:cNvPr id="32" name="Group 31"/>
            <p:cNvGrpSpPr/>
            <p:nvPr/>
          </p:nvGrpSpPr>
          <p:grpSpPr>
            <a:xfrm>
              <a:off x="-1947862" y="2587430"/>
              <a:ext cx="1219200" cy="1600200"/>
              <a:chOff x="5029200" y="4191000"/>
              <a:chExt cx="1219200" cy="1600200"/>
            </a:xfrm>
          </p:grpSpPr>
          <p:sp>
            <p:nvSpPr>
              <p:cNvPr id="35" name="Bevel 34"/>
              <p:cNvSpPr/>
              <p:nvPr/>
            </p:nvSpPr>
            <p:spPr bwMode="auto">
              <a:xfrm>
                <a:off x="5029200" y="5257800"/>
                <a:ext cx="1219200" cy="533400"/>
              </a:xfrm>
              <a:prstGeom prst="bevel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link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 bwMode="auto">
              <a:xfrm>
                <a:off x="5029200" y="47244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 smtClean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94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 bwMode="auto">
              <a:xfrm>
                <a:off x="5029200" y="41910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 smtClean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Eve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cxnSp>
          <p:nvCxnSpPr>
            <p:cNvPr id="33" name="Straight Arrow Connector 32"/>
            <p:cNvCxnSpPr/>
            <p:nvPr/>
          </p:nvCxnSpPr>
          <p:spPr bwMode="auto">
            <a:xfrm>
              <a:off x="-951738" y="3956649"/>
              <a:ext cx="800100" cy="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sp>
          <p:nvSpPr>
            <p:cNvPr id="34" name="TextBox 108"/>
            <p:cNvSpPr txBox="1">
              <a:spLocks noChangeArrowheads="1"/>
            </p:cNvSpPr>
            <p:nvPr/>
          </p:nvSpPr>
          <p:spPr bwMode="auto">
            <a:xfrm>
              <a:off x="-500824" y="3725668"/>
              <a:ext cx="1419225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 dirty="0" smtClean="0">
                  <a:solidFill>
                    <a:srgbClr val="1F497D"/>
                  </a:solidFill>
                  <a:ea typeface="+mn-ea"/>
                  <a:cs typeface="Arial" charset="0"/>
                </a:rPr>
                <a:t>NULL</a:t>
              </a:r>
            </a:p>
          </p:txBody>
        </p:sp>
      </p:grpSp>
      <p:sp>
        <p:nvSpPr>
          <p:cNvPr id="48" name="Bevel 47"/>
          <p:cNvSpPr/>
          <p:nvPr/>
        </p:nvSpPr>
        <p:spPr bwMode="auto">
          <a:xfrm>
            <a:off x="2601087" y="1145539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CURR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52400" y="4495800"/>
            <a:ext cx="8305800" cy="400110"/>
          </a:xfrm>
          <a:prstGeom prst="rect">
            <a:avLst/>
          </a:prstGeom>
          <a:solidFill>
            <a:srgbClr val="EEECE1"/>
          </a:solidFill>
          <a:ln w="19050">
            <a:solidFill>
              <a:schemeClr val="bg1"/>
            </a:solidFill>
            <a:prstDash val="sysDot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for (CURR = FRONT; CURR != NULL; CURR = CURR-&gt;link) {</a:t>
            </a:r>
          </a:p>
        </p:txBody>
      </p:sp>
      <p:sp>
        <p:nvSpPr>
          <p:cNvPr id="42" name="Oval 41"/>
          <p:cNvSpPr/>
          <p:nvPr/>
        </p:nvSpPr>
        <p:spPr>
          <a:xfrm>
            <a:off x="7007160" y="3351610"/>
            <a:ext cx="1070039" cy="647218"/>
          </a:xfrm>
          <a:prstGeom prst="ellipse">
            <a:avLst/>
          </a:prstGeom>
          <a:solidFill>
            <a:schemeClr val="accent1">
              <a:lumMod val="75000"/>
              <a:alpha val="25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0" name="Rounded Rectangle 49"/>
          <p:cNvSpPr/>
          <p:nvPr/>
        </p:nvSpPr>
        <p:spPr>
          <a:xfrm>
            <a:off x="5154326" y="4449395"/>
            <a:ext cx="2770474" cy="492919"/>
          </a:xfrm>
          <a:prstGeom prst="round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41" name="Group 82"/>
          <p:cNvGrpSpPr>
            <a:grpSpLocks/>
          </p:cNvGrpSpPr>
          <p:nvPr/>
        </p:nvGrpSpPr>
        <p:grpSpPr bwMode="auto">
          <a:xfrm rot="10800000" flipH="1" flipV="1">
            <a:off x="3610731" y="1394203"/>
            <a:ext cx="2127299" cy="914400"/>
            <a:chOff x="7686638" y="4572000"/>
            <a:chExt cx="488533" cy="914400"/>
          </a:xfrm>
        </p:grpSpPr>
        <p:cxnSp>
          <p:nvCxnSpPr>
            <p:cNvPr id="46" name="Straight Arrow Connector 45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chemeClr val="accent1">
                  <a:lumMod val="75000"/>
                </a:schemeClr>
              </a:solidFill>
              <a:prstDash val="solid"/>
              <a:tailEnd type="arrow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>
            <a:xfrm rot="10800000" flipH="1" flipV="1">
              <a:off x="7686638" y="4578350"/>
              <a:ext cx="488533" cy="0"/>
            </a:xfrm>
            <a:prstGeom prst="line">
              <a:avLst/>
            </a:prstGeom>
            <a:noFill/>
            <a:ln w="57150" cap="flat" cmpd="sng" algn="ctr">
              <a:solidFill>
                <a:schemeClr val="accent1">
                  <a:lumMod val="75000"/>
                </a:schemeClr>
              </a:solidFill>
              <a:prstDash val="soli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155447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5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1823657" y="2306000"/>
            <a:ext cx="1219200" cy="1600200"/>
            <a:chOff x="5029200" y="4191000"/>
            <a:chExt cx="1219200" cy="1600200"/>
          </a:xfrm>
        </p:grpSpPr>
        <p:sp>
          <p:nvSpPr>
            <p:cNvPr id="39" name="Bevel 38"/>
            <p:cNvSpPr/>
            <p:nvPr/>
          </p:nvSpPr>
          <p:spPr bwMode="auto">
            <a:xfrm>
              <a:off x="5029200" y="5257800"/>
              <a:ext cx="1219200" cy="533400"/>
            </a:xfrm>
            <a:prstGeom prst="bevel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link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5029200" y="47244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DUMMY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5029200" y="41910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DUMMY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Demonstration of Traversal</a:t>
            </a:r>
            <a:endParaRPr lang="en-US" dirty="0"/>
          </a:p>
        </p:txBody>
      </p:sp>
      <p:sp>
        <p:nvSpPr>
          <p:cNvPr id="10" name="Bevel 9"/>
          <p:cNvSpPr/>
          <p:nvPr/>
        </p:nvSpPr>
        <p:spPr bwMode="auto">
          <a:xfrm>
            <a:off x="772732" y="1145539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solidFill>
                  <a:srgbClr val="1F497D"/>
                </a:solidFill>
                <a:cs typeface="Arial" charset="0"/>
              </a:rPr>
              <a:t>FRONT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1" name="Group 82"/>
          <p:cNvGrpSpPr>
            <a:grpSpLocks/>
          </p:cNvGrpSpPr>
          <p:nvPr/>
        </p:nvGrpSpPr>
        <p:grpSpPr bwMode="auto">
          <a:xfrm>
            <a:off x="1818900" y="1380487"/>
            <a:ext cx="500062" cy="914400"/>
            <a:chOff x="7674434" y="4572000"/>
            <a:chExt cx="500742" cy="914400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>
            <a:xfrm>
              <a:off x="7674429" y="4578350"/>
              <a:ext cx="500742" cy="0"/>
            </a:xfrm>
            <a:prstGeom prst="line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</a:ln>
            <a:effectLst/>
          </p:spPr>
        </p:cxnSp>
      </p:grpSp>
      <p:cxnSp>
        <p:nvCxnSpPr>
          <p:cNvPr id="19" name="Straight Arrow Connector 18"/>
          <p:cNvCxnSpPr/>
          <p:nvPr/>
        </p:nvCxnSpPr>
        <p:spPr bwMode="auto">
          <a:xfrm>
            <a:off x="2810637" y="3639500"/>
            <a:ext cx="800100" cy="0"/>
          </a:xfrm>
          <a:prstGeom prst="straightConnector1">
            <a:avLst/>
          </a:prstGeom>
          <a:noFill/>
          <a:ln w="57150" cap="flat" cmpd="sng" algn="ctr">
            <a:solidFill>
              <a:srgbClr val="1F497D"/>
            </a:solidFill>
            <a:prstDash val="solid"/>
            <a:tailEnd type="arrow"/>
          </a:ln>
          <a:effectLst/>
        </p:spPr>
      </p:cxnSp>
      <p:grpSp>
        <p:nvGrpSpPr>
          <p:cNvPr id="20" name="Group 19"/>
          <p:cNvGrpSpPr/>
          <p:nvPr/>
        </p:nvGrpSpPr>
        <p:grpSpPr>
          <a:xfrm>
            <a:off x="3610737" y="2306000"/>
            <a:ext cx="1796224" cy="1600200"/>
            <a:chOff x="-1947862" y="2587430"/>
            <a:chExt cx="1796224" cy="1600200"/>
          </a:xfrm>
        </p:grpSpPr>
        <p:grpSp>
          <p:nvGrpSpPr>
            <p:cNvPr id="21" name="Group 20"/>
            <p:cNvGrpSpPr/>
            <p:nvPr/>
          </p:nvGrpSpPr>
          <p:grpSpPr>
            <a:xfrm>
              <a:off x="-1947862" y="2587430"/>
              <a:ext cx="1219200" cy="1600200"/>
              <a:chOff x="5029200" y="4191000"/>
              <a:chExt cx="1219200" cy="1600200"/>
            </a:xfrm>
          </p:grpSpPr>
          <p:sp>
            <p:nvSpPr>
              <p:cNvPr id="23" name="Bevel 22"/>
              <p:cNvSpPr/>
              <p:nvPr/>
            </p:nvSpPr>
            <p:spPr bwMode="auto">
              <a:xfrm>
                <a:off x="5029200" y="5257800"/>
                <a:ext cx="1219200" cy="533400"/>
              </a:xfrm>
              <a:prstGeom prst="bevel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link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 bwMode="auto">
              <a:xfrm>
                <a:off x="5029200" y="47244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 smtClean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91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 bwMode="auto">
              <a:xfrm>
                <a:off x="5029200" y="41910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 smtClean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Bob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cxnSp>
          <p:nvCxnSpPr>
            <p:cNvPr id="22" name="Straight Arrow Connector 21"/>
            <p:cNvCxnSpPr/>
            <p:nvPr/>
          </p:nvCxnSpPr>
          <p:spPr bwMode="auto">
            <a:xfrm>
              <a:off x="-951738" y="3956649"/>
              <a:ext cx="800100" cy="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</p:grpSp>
      <p:grpSp>
        <p:nvGrpSpPr>
          <p:cNvPr id="31" name="Group 30"/>
          <p:cNvGrpSpPr/>
          <p:nvPr/>
        </p:nvGrpSpPr>
        <p:grpSpPr>
          <a:xfrm>
            <a:off x="5406961" y="2306000"/>
            <a:ext cx="2866263" cy="1600200"/>
            <a:chOff x="-1947862" y="2587430"/>
            <a:chExt cx="2866263" cy="1600200"/>
          </a:xfrm>
        </p:grpSpPr>
        <p:grpSp>
          <p:nvGrpSpPr>
            <p:cNvPr id="32" name="Group 31"/>
            <p:cNvGrpSpPr/>
            <p:nvPr/>
          </p:nvGrpSpPr>
          <p:grpSpPr>
            <a:xfrm>
              <a:off x="-1947862" y="2587430"/>
              <a:ext cx="1219200" cy="1600200"/>
              <a:chOff x="5029200" y="4191000"/>
              <a:chExt cx="1219200" cy="1600200"/>
            </a:xfrm>
          </p:grpSpPr>
          <p:sp>
            <p:nvSpPr>
              <p:cNvPr id="35" name="Bevel 34"/>
              <p:cNvSpPr/>
              <p:nvPr/>
            </p:nvSpPr>
            <p:spPr bwMode="auto">
              <a:xfrm>
                <a:off x="5029200" y="5257800"/>
                <a:ext cx="1219200" cy="533400"/>
              </a:xfrm>
              <a:prstGeom prst="bevel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link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 bwMode="auto">
              <a:xfrm>
                <a:off x="5029200" y="47244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 smtClean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94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 bwMode="auto">
              <a:xfrm>
                <a:off x="5029200" y="41910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 smtClean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Eve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cxnSp>
          <p:nvCxnSpPr>
            <p:cNvPr id="33" name="Straight Arrow Connector 32"/>
            <p:cNvCxnSpPr/>
            <p:nvPr/>
          </p:nvCxnSpPr>
          <p:spPr bwMode="auto">
            <a:xfrm>
              <a:off x="-951738" y="3956649"/>
              <a:ext cx="800100" cy="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sp>
          <p:nvSpPr>
            <p:cNvPr id="34" name="TextBox 108"/>
            <p:cNvSpPr txBox="1">
              <a:spLocks noChangeArrowheads="1"/>
            </p:cNvSpPr>
            <p:nvPr/>
          </p:nvSpPr>
          <p:spPr bwMode="auto">
            <a:xfrm>
              <a:off x="-500824" y="3725668"/>
              <a:ext cx="1419225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 dirty="0" smtClean="0">
                  <a:solidFill>
                    <a:srgbClr val="1F497D"/>
                  </a:solidFill>
                  <a:ea typeface="+mn-ea"/>
                  <a:cs typeface="Arial" charset="0"/>
                </a:rPr>
                <a:t>NULL</a:t>
              </a:r>
            </a:p>
          </p:txBody>
        </p:sp>
      </p:grpSp>
      <p:sp>
        <p:nvSpPr>
          <p:cNvPr id="48" name="Bevel 47"/>
          <p:cNvSpPr/>
          <p:nvPr/>
        </p:nvSpPr>
        <p:spPr bwMode="auto">
          <a:xfrm>
            <a:off x="2601087" y="1145539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CURR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52400" y="4495800"/>
            <a:ext cx="8305800" cy="400110"/>
          </a:xfrm>
          <a:prstGeom prst="rect">
            <a:avLst/>
          </a:prstGeom>
          <a:solidFill>
            <a:srgbClr val="EEECE1"/>
          </a:solidFill>
          <a:ln w="19050">
            <a:solidFill>
              <a:schemeClr val="bg1"/>
            </a:solidFill>
            <a:prstDash val="sysDot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for (CURR = FRONT; CURR != NULL; CURR = CURR-&gt;link) {</a:t>
            </a:r>
          </a:p>
        </p:txBody>
      </p:sp>
      <p:sp>
        <p:nvSpPr>
          <p:cNvPr id="42" name="Oval 41"/>
          <p:cNvSpPr/>
          <p:nvPr/>
        </p:nvSpPr>
        <p:spPr>
          <a:xfrm>
            <a:off x="7007160" y="3351610"/>
            <a:ext cx="1070039" cy="647218"/>
          </a:xfrm>
          <a:prstGeom prst="ellipse">
            <a:avLst/>
          </a:prstGeom>
          <a:solidFill>
            <a:schemeClr val="accent1">
              <a:lumMod val="75000"/>
              <a:alpha val="25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0" name="Rounded Rectangle 49"/>
          <p:cNvSpPr/>
          <p:nvPr/>
        </p:nvSpPr>
        <p:spPr>
          <a:xfrm>
            <a:off x="5154326" y="4449395"/>
            <a:ext cx="2770474" cy="492919"/>
          </a:xfrm>
          <a:prstGeom prst="round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43" name="Straight Arrow Connector 42"/>
          <p:cNvCxnSpPr/>
          <p:nvPr/>
        </p:nvCxnSpPr>
        <p:spPr bwMode="auto">
          <a:xfrm>
            <a:off x="3610737" y="1402462"/>
            <a:ext cx="704850" cy="0"/>
          </a:xfrm>
          <a:prstGeom prst="straightConnector1">
            <a:avLst/>
          </a:prstGeom>
          <a:noFill/>
          <a:ln w="57150" cap="flat" cmpd="sng" algn="ctr">
            <a:solidFill>
              <a:schemeClr val="accent1">
                <a:lumMod val="75000"/>
              </a:schemeClr>
            </a:solidFill>
            <a:prstDash val="solid"/>
            <a:tailEnd type="arrow"/>
          </a:ln>
          <a:effectLst/>
        </p:spPr>
      </p:cxnSp>
      <p:sp>
        <p:nvSpPr>
          <p:cNvPr id="44" name="TextBox 108"/>
          <p:cNvSpPr txBox="1">
            <a:spLocks noChangeArrowheads="1"/>
          </p:cNvSpPr>
          <p:nvPr/>
        </p:nvSpPr>
        <p:spPr bwMode="auto">
          <a:xfrm>
            <a:off x="3948874" y="1183673"/>
            <a:ext cx="14192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 smtClean="0">
                <a:solidFill>
                  <a:srgbClr val="1F497D"/>
                </a:solidFill>
                <a:ea typeface="+mn-ea"/>
                <a:cs typeface="Arial" charset="0"/>
              </a:rPr>
              <a:t>NULL</a:t>
            </a:r>
          </a:p>
        </p:txBody>
      </p:sp>
    </p:spTree>
    <p:extLst>
      <p:ext uri="{BB962C8B-B14F-4D97-AF65-F5344CB8AC3E}">
        <p14:creationId xmlns:p14="http://schemas.microsoft.com/office/powerpoint/2010/main" val="46991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1823657" y="2306000"/>
            <a:ext cx="1219200" cy="1600200"/>
            <a:chOff x="5029200" y="4191000"/>
            <a:chExt cx="1219200" cy="1600200"/>
          </a:xfrm>
        </p:grpSpPr>
        <p:sp>
          <p:nvSpPr>
            <p:cNvPr id="43" name="Bevel 42"/>
            <p:cNvSpPr/>
            <p:nvPr/>
          </p:nvSpPr>
          <p:spPr bwMode="auto">
            <a:xfrm>
              <a:off x="5029200" y="5257800"/>
              <a:ext cx="1219200" cy="533400"/>
            </a:xfrm>
            <a:prstGeom prst="bevel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link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5029200" y="47244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DUMMY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5029200" y="4191000"/>
              <a:ext cx="1219200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DUMMY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Demonstration of Traversal</a:t>
            </a:r>
            <a:endParaRPr lang="en-US" dirty="0"/>
          </a:p>
        </p:txBody>
      </p:sp>
      <p:sp>
        <p:nvSpPr>
          <p:cNvPr id="10" name="Bevel 9"/>
          <p:cNvSpPr/>
          <p:nvPr/>
        </p:nvSpPr>
        <p:spPr bwMode="auto">
          <a:xfrm>
            <a:off x="772732" y="1145539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solidFill>
                  <a:srgbClr val="1F497D"/>
                </a:solidFill>
                <a:cs typeface="Arial" charset="0"/>
              </a:rPr>
              <a:t>FRONT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1" name="Group 82"/>
          <p:cNvGrpSpPr>
            <a:grpSpLocks/>
          </p:cNvGrpSpPr>
          <p:nvPr/>
        </p:nvGrpSpPr>
        <p:grpSpPr bwMode="auto">
          <a:xfrm>
            <a:off x="1818900" y="1380487"/>
            <a:ext cx="500062" cy="914400"/>
            <a:chOff x="7674434" y="4572000"/>
            <a:chExt cx="500742" cy="914400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>
            <a:xfrm>
              <a:off x="7674429" y="4578350"/>
              <a:ext cx="500742" cy="0"/>
            </a:xfrm>
            <a:prstGeom prst="line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</a:ln>
            <a:effectLst/>
          </p:spPr>
        </p:cxnSp>
      </p:grpSp>
      <p:cxnSp>
        <p:nvCxnSpPr>
          <p:cNvPr id="19" name="Straight Arrow Connector 18"/>
          <p:cNvCxnSpPr/>
          <p:nvPr/>
        </p:nvCxnSpPr>
        <p:spPr bwMode="auto">
          <a:xfrm>
            <a:off x="2810637" y="3639500"/>
            <a:ext cx="800100" cy="0"/>
          </a:xfrm>
          <a:prstGeom prst="straightConnector1">
            <a:avLst/>
          </a:prstGeom>
          <a:noFill/>
          <a:ln w="57150" cap="flat" cmpd="sng" algn="ctr">
            <a:solidFill>
              <a:srgbClr val="1F497D"/>
            </a:solidFill>
            <a:prstDash val="solid"/>
            <a:tailEnd type="arrow"/>
          </a:ln>
          <a:effectLst/>
        </p:spPr>
      </p:cxnSp>
      <p:grpSp>
        <p:nvGrpSpPr>
          <p:cNvPr id="20" name="Group 19"/>
          <p:cNvGrpSpPr/>
          <p:nvPr/>
        </p:nvGrpSpPr>
        <p:grpSpPr>
          <a:xfrm>
            <a:off x="3610737" y="2306000"/>
            <a:ext cx="1796224" cy="1600200"/>
            <a:chOff x="-1947862" y="2587430"/>
            <a:chExt cx="1796224" cy="1600200"/>
          </a:xfrm>
        </p:grpSpPr>
        <p:grpSp>
          <p:nvGrpSpPr>
            <p:cNvPr id="21" name="Group 20"/>
            <p:cNvGrpSpPr/>
            <p:nvPr/>
          </p:nvGrpSpPr>
          <p:grpSpPr>
            <a:xfrm>
              <a:off x="-1947862" y="2587430"/>
              <a:ext cx="1219200" cy="1600200"/>
              <a:chOff x="5029200" y="4191000"/>
              <a:chExt cx="1219200" cy="1600200"/>
            </a:xfrm>
          </p:grpSpPr>
          <p:sp>
            <p:nvSpPr>
              <p:cNvPr id="23" name="Bevel 22"/>
              <p:cNvSpPr/>
              <p:nvPr/>
            </p:nvSpPr>
            <p:spPr bwMode="auto">
              <a:xfrm>
                <a:off x="5029200" y="5257800"/>
                <a:ext cx="1219200" cy="533400"/>
              </a:xfrm>
              <a:prstGeom prst="bevel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link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 bwMode="auto">
              <a:xfrm>
                <a:off x="5029200" y="47244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 smtClean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91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 bwMode="auto">
              <a:xfrm>
                <a:off x="5029200" y="41910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 smtClean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Bob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cxnSp>
          <p:nvCxnSpPr>
            <p:cNvPr id="22" name="Straight Arrow Connector 21"/>
            <p:cNvCxnSpPr/>
            <p:nvPr/>
          </p:nvCxnSpPr>
          <p:spPr bwMode="auto">
            <a:xfrm>
              <a:off x="-951738" y="3956649"/>
              <a:ext cx="800100" cy="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</p:grpSp>
      <p:grpSp>
        <p:nvGrpSpPr>
          <p:cNvPr id="31" name="Group 30"/>
          <p:cNvGrpSpPr/>
          <p:nvPr/>
        </p:nvGrpSpPr>
        <p:grpSpPr>
          <a:xfrm>
            <a:off x="5406961" y="2306000"/>
            <a:ext cx="2866263" cy="1600200"/>
            <a:chOff x="-1947862" y="2587430"/>
            <a:chExt cx="2866263" cy="1600200"/>
          </a:xfrm>
        </p:grpSpPr>
        <p:grpSp>
          <p:nvGrpSpPr>
            <p:cNvPr id="32" name="Group 31"/>
            <p:cNvGrpSpPr/>
            <p:nvPr/>
          </p:nvGrpSpPr>
          <p:grpSpPr>
            <a:xfrm>
              <a:off x="-1947862" y="2587430"/>
              <a:ext cx="1219200" cy="1600200"/>
              <a:chOff x="5029200" y="4191000"/>
              <a:chExt cx="1219200" cy="1600200"/>
            </a:xfrm>
          </p:grpSpPr>
          <p:sp>
            <p:nvSpPr>
              <p:cNvPr id="35" name="Bevel 34"/>
              <p:cNvSpPr/>
              <p:nvPr/>
            </p:nvSpPr>
            <p:spPr bwMode="auto">
              <a:xfrm>
                <a:off x="5029200" y="5257800"/>
                <a:ext cx="1219200" cy="533400"/>
              </a:xfrm>
              <a:prstGeom prst="bevel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link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 bwMode="auto">
              <a:xfrm>
                <a:off x="5029200" y="47244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 smtClean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94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 bwMode="auto">
              <a:xfrm>
                <a:off x="5029200" y="4191000"/>
                <a:ext cx="1219200" cy="5334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 smtClean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Eve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cxnSp>
          <p:nvCxnSpPr>
            <p:cNvPr id="33" name="Straight Arrow Connector 32"/>
            <p:cNvCxnSpPr/>
            <p:nvPr/>
          </p:nvCxnSpPr>
          <p:spPr bwMode="auto">
            <a:xfrm>
              <a:off x="-951738" y="3956649"/>
              <a:ext cx="800100" cy="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sp>
          <p:nvSpPr>
            <p:cNvPr id="34" name="TextBox 108"/>
            <p:cNvSpPr txBox="1">
              <a:spLocks noChangeArrowheads="1"/>
            </p:cNvSpPr>
            <p:nvPr/>
          </p:nvSpPr>
          <p:spPr bwMode="auto">
            <a:xfrm>
              <a:off x="-500824" y="3725668"/>
              <a:ext cx="1419225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 dirty="0" smtClean="0">
                  <a:solidFill>
                    <a:srgbClr val="1F497D"/>
                  </a:solidFill>
                  <a:ea typeface="+mn-ea"/>
                  <a:cs typeface="Arial" charset="0"/>
                </a:rPr>
                <a:t>NULL</a:t>
              </a:r>
            </a:p>
          </p:txBody>
        </p:sp>
      </p:grpSp>
      <p:sp>
        <p:nvSpPr>
          <p:cNvPr id="48" name="Bevel 47"/>
          <p:cNvSpPr/>
          <p:nvPr/>
        </p:nvSpPr>
        <p:spPr bwMode="auto">
          <a:xfrm>
            <a:off x="2601087" y="1145539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CURR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52400" y="4495800"/>
            <a:ext cx="8305800" cy="400110"/>
          </a:xfrm>
          <a:prstGeom prst="rect">
            <a:avLst/>
          </a:prstGeom>
          <a:solidFill>
            <a:srgbClr val="EEECE1"/>
          </a:solidFill>
          <a:ln w="19050">
            <a:solidFill>
              <a:schemeClr val="bg1"/>
            </a:solidFill>
            <a:prstDash val="sysDot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for (CURR = FRONT; CURR != NULL; CURR = CURR-&gt;link) {</a:t>
            </a:r>
          </a:p>
        </p:txBody>
      </p:sp>
      <p:sp>
        <p:nvSpPr>
          <p:cNvPr id="44" name="TextBox 108"/>
          <p:cNvSpPr txBox="1">
            <a:spLocks noChangeArrowheads="1"/>
          </p:cNvSpPr>
          <p:nvPr/>
        </p:nvSpPr>
        <p:spPr bwMode="auto">
          <a:xfrm>
            <a:off x="3948874" y="1183673"/>
            <a:ext cx="14192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 smtClean="0">
                <a:solidFill>
                  <a:srgbClr val="1F497D"/>
                </a:solidFill>
                <a:ea typeface="+mn-ea"/>
                <a:cs typeface="Arial" charset="0"/>
              </a:rPr>
              <a:t>NULL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3042857" y="4444346"/>
            <a:ext cx="2048859" cy="492919"/>
          </a:xfrm>
          <a:prstGeom prst="round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3635542" y="4867870"/>
            <a:ext cx="10347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C00000"/>
                </a:solidFill>
                <a:sym typeface="Wingdings"/>
              </a:rPr>
              <a:t></a:t>
            </a:r>
            <a:endParaRPr lang="en-US" sz="5400" b="1" dirty="0">
              <a:solidFill>
                <a:srgbClr val="C0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55448" y="5591145"/>
            <a:ext cx="8305800" cy="400110"/>
          </a:xfrm>
          <a:prstGeom prst="rect">
            <a:avLst/>
          </a:prstGeom>
          <a:solidFill>
            <a:srgbClr val="EEECE1"/>
          </a:solidFill>
          <a:ln w="19050">
            <a:solidFill>
              <a:schemeClr val="bg1"/>
            </a:solidFill>
            <a:prstDash val="sysDot"/>
          </a:ln>
        </p:spPr>
        <p:txBody>
          <a:bodyPr wrap="square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sz="2000" b="1" kern="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 // exit the loop</a:t>
            </a:r>
            <a:endParaRPr lang="en-US" sz="2000" b="1" kern="0" dirty="0" smtClean="0">
              <a:solidFill>
                <a:prstClr val="black"/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cxnSp>
        <p:nvCxnSpPr>
          <p:cNvPr id="52" name="Straight Arrow Connector 51"/>
          <p:cNvCxnSpPr/>
          <p:nvPr/>
        </p:nvCxnSpPr>
        <p:spPr bwMode="auto">
          <a:xfrm>
            <a:off x="3610737" y="1402462"/>
            <a:ext cx="704850" cy="0"/>
          </a:xfrm>
          <a:prstGeom prst="straightConnector1">
            <a:avLst/>
          </a:prstGeom>
          <a:noFill/>
          <a:ln w="57150" cap="flat" cmpd="sng" algn="ctr">
            <a:solidFill>
              <a:schemeClr val="accent1">
                <a:lumMod val="75000"/>
              </a:schemeClr>
            </a:solidFill>
            <a:prstDash val="solid"/>
            <a:tailEnd type="arrow"/>
          </a:ln>
          <a:effectLst/>
        </p:spPr>
      </p:cxnSp>
      <p:sp>
        <p:nvSpPr>
          <p:cNvPr id="42" name="Oval 41"/>
          <p:cNvSpPr/>
          <p:nvPr/>
        </p:nvSpPr>
        <p:spPr>
          <a:xfrm>
            <a:off x="4123466" y="1091045"/>
            <a:ext cx="1070039" cy="647218"/>
          </a:xfrm>
          <a:prstGeom prst="ellipse">
            <a:avLst/>
          </a:prstGeom>
          <a:solidFill>
            <a:schemeClr val="accent1">
              <a:lumMod val="75000"/>
              <a:alpha val="25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571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6" grpId="0" animBg="1"/>
      <p:bldP spid="42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and Deletion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35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405828" y="2497976"/>
            <a:ext cx="8332345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15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On the Board</a:t>
            </a:r>
            <a:endParaRPr lang="en-US" sz="115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474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3 is out – get started now!</a:t>
            </a:r>
          </a:p>
          <a:p>
            <a:pPr lvl="1"/>
            <a:r>
              <a:rPr lang="en-US" sz="3200" dirty="0" smtClean="0"/>
              <a:t>It is due Thursday, March 31st</a:t>
            </a:r>
          </a:p>
          <a:p>
            <a:pPr lvl="3"/>
            <a:endParaRPr lang="en-US" dirty="0"/>
          </a:p>
          <a:p>
            <a:pPr lvl="3"/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8877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cover linked lists in detail</a:t>
            </a:r>
          </a:p>
          <a:p>
            <a:pPr lvl="1"/>
            <a:r>
              <a:rPr lang="en-US" dirty="0" smtClean="0"/>
              <a:t>Traversal</a:t>
            </a:r>
          </a:p>
          <a:p>
            <a:pPr lvl="1"/>
            <a:r>
              <a:rPr lang="en-US" dirty="0" smtClean="0"/>
              <a:t>Creation</a:t>
            </a:r>
          </a:p>
          <a:p>
            <a:pPr lvl="1"/>
            <a:r>
              <a:rPr lang="en-US" dirty="0" smtClean="0"/>
              <a:t>Insertion</a:t>
            </a:r>
          </a:p>
          <a:p>
            <a:pPr lvl="1"/>
            <a:r>
              <a:rPr lang="en-US" dirty="0" smtClean="0"/>
              <a:t>Deletion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5539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Linked Lists vs Vectors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55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Linked List?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structure</a:t>
            </a:r>
          </a:p>
          <a:p>
            <a:pPr lvl="1"/>
            <a:r>
              <a:rPr lang="en-US" dirty="0"/>
              <a:t>Dynamic</a:t>
            </a:r>
          </a:p>
          <a:p>
            <a:pPr lvl="1"/>
            <a:r>
              <a:rPr lang="en-US" dirty="0"/>
              <a:t>Allow easy insertion and deletion</a:t>
            </a:r>
          </a:p>
          <a:p>
            <a:pPr lvl="3"/>
            <a:endParaRPr lang="en-US" dirty="0"/>
          </a:p>
          <a:p>
            <a:r>
              <a:rPr lang="en-US" dirty="0"/>
              <a:t>Uses nodes that contain</a:t>
            </a:r>
          </a:p>
          <a:p>
            <a:pPr lvl="1"/>
            <a:r>
              <a:rPr lang="en-US" dirty="0"/>
              <a:t>Data</a:t>
            </a:r>
          </a:p>
          <a:p>
            <a:pPr lvl="1"/>
            <a:r>
              <a:rPr lang="en-US" dirty="0"/>
              <a:t>Pointer to next node in the list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3351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Linked List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</a:t>
            </a:fld>
            <a:endParaRPr lang="en-US" altLang="en-US"/>
          </a:p>
        </p:txBody>
      </p:sp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1333500" y="3244851"/>
            <a:ext cx="1714500" cy="1599362"/>
            <a:chOff x="1447800" y="3276600"/>
            <a:chExt cx="1714500" cy="1600200"/>
          </a:xfrm>
        </p:grpSpPr>
        <p:grpSp>
          <p:nvGrpSpPr>
            <p:cNvPr id="6" name="Group 5"/>
            <p:cNvGrpSpPr>
              <a:grpSpLocks/>
            </p:cNvGrpSpPr>
            <p:nvPr/>
          </p:nvGrpSpPr>
          <p:grpSpPr bwMode="auto">
            <a:xfrm>
              <a:off x="1447800" y="3276600"/>
              <a:ext cx="1219200" cy="1600200"/>
              <a:chOff x="1447800" y="3276600"/>
              <a:chExt cx="1219200" cy="1600200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1447800" y="3276600"/>
                <a:ext cx="1219200" cy="1599451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data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" name="Bevel 8"/>
              <p:cNvSpPr/>
              <p:nvPr/>
            </p:nvSpPr>
            <p:spPr>
              <a:xfrm>
                <a:off x="1447800" y="4342371"/>
                <a:ext cx="1219200" cy="533679"/>
              </a:xfrm>
              <a:prstGeom prst="bevel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link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cxnSp>
          <p:nvCxnSpPr>
            <p:cNvPr id="7" name="Straight Arrow Connector 6"/>
            <p:cNvCxnSpPr/>
            <p:nvPr/>
          </p:nvCxnSpPr>
          <p:spPr>
            <a:xfrm>
              <a:off x="2362200" y="4610799"/>
              <a:ext cx="800100" cy="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</p:grpSp>
      <p:sp>
        <p:nvSpPr>
          <p:cNvPr id="10" name="Bevel 9"/>
          <p:cNvSpPr/>
          <p:nvPr/>
        </p:nvSpPr>
        <p:spPr bwMode="auto">
          <a:xfrm>
            <a:off x="434975" y="2084390"/>
            <a:ext cx="1219200" cy="53340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head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1" name="Group 82"/>
          <p:cNvGrpSpPr>
            <a:grpSpLocks/>
          </p:cNvGrpSpPr>
          <p:nvPr/>
        </p:nvGrpSpPr>
        <p:grpSpPr bwMode="auto">
          <a:xfrm>
            <a:off x="1481143" y="2319338"/>
            <a:ext cx="500062" cy="914400"/>
            <a:chOff x="7674434" y="4572000"/>
            <a:chExt cx="500742" cy="914400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>
            <a:xfrm>
              <a:off x="7674429" y="4578350"/>
              <a:ext cx="500742" cy="0"/>
            </a:xfrm>
            <a:prstGeom prst="line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</a:ln>
            <a:effectLst/>
          </p:spPr>
        </p:cxnSp>
      </p:grpSp>
      <p:grpSp>
        <p:nvGrpSpPr>
          <p:cNvPr id="14" name="Group 89"/>
          <p:cNvGrpSpPr>
            <a:grpSpLocks/>
          </p:cNvGrpSpPr>
          <p:nvPr/>
        </p:nvGrpSpPr>
        <p:grpSpPr bwMode="auto">
          <a:xfrm>
            <a:off x="6503988" y="3233739"/>
            <a:ext cx="1219200" cy="1599362"/>
            <a:chOff x="1447800" y="3276600"/>
            <a:chExt cx="1219200" cy="1600200"/>
          </a:xfrm>
        </p:grpSpPr>
        <p:sp>
          <p:nvSpPr>
            <p:cNvPr id="15" name="Rectangle 14"/>
            <p:cNvSpPr/>
            <p:nvPr/>
          </p:nvSpPr>
          <p:spPr>
            <a:xfrm>
              <a:off x="1447800" y="3276600"/>
              <a:ext cx="1219200" cy="159945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data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" name="Bevel 15"/>
            <p:cNvSpPr/>
            <p:nvPr/>
          </p:nvSpPr>
          <p:spPr>
            <a:xfrm>
              <a:off x="1447800" y="4342370"/>
              <a:ext cx="1219200" cy="533679"/>
            </a:xfrm>
            <a:prstGeom prst="bevel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>
                  <a:solidFill>
                    <a:prstClr val="black"/>
                  </a:solidFill>
                  <a:latin typeface="Calibri"/>
                </a:rPr>
                <a:t>link</a:t>
              </a:r>
            </a:p>
          </p:txBody>
        </p:sp>
      </p:grpSp>
      <p:grpSp>
        <p:nvGrpSpPr>
          <p:cNvPr id="17" name="Group 93"/>
          <p:cNvGrpSpPr>
            <a:grpSpLocks/>
          </p:cNvGrpSpPr>
          <p:nvPr/>
        </p:nvGrpSpPr>
        <p:grpSpPr bwMode="auto">
          <a:xfrm>
            <a:off x="4784725" y="3233739"/>
            <a:ext cx="1714500" cy="1599362"/>
            <a:chOff x="1447800" y="3276600"/>
            <a:chExt cx="1714500" cy="1600200"/>
          </a:xfrm>
        </p:grpSpPr>
        <p:grpSp>
          <p:nvGrpSpPr>
            <p:cNvPr id="18" name="Group 96"/>
            <p:cNvGrpSpPr>
              <a:grpSpLocks/>
            </p:cNvGrpSpPr>
            <p:nvPr/>
          </p:nvGrpSpPr>
          <p:grpSpPr bwMode="auto">
            <a:xfrm>
              <a:off x="1447800" y="3276600"/>
              <a:ext cx="1219200" cy="1600200"/>
              <a:chOff x="1447800" y="3276600"/>
              <a:chExt cx="1219200" cy="1600200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1447800" y="3276600"/>
                <a:ext cx="1219200" cy="159945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data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1" name="Bevel 20"/>
              <p:cNvSpPr/>
              <p:nvPr/>
            </p:nvSpPr>
            <p:spPr>
              <a:xfrm>
                <a:off x="1447800" y="4342370"/>
                <a:ext cx="1219200" cy="533679"/>
              </a:xfrm>
              <a:prstGeom prst="bevel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</a:rPr>
                  <a:t>link</a:t>
                </a:r>
              </a:p>
            </p:txBody>
          </p:sp>
        </p:grpSp>
        <p:cxnSp>
          <p:nvCxnSpPr>
            <p:cNvPr id="19" name="Straight Arrow Connector 18"/>
            <p:cNvCxnSpPr/>
            <p:nvPr/>
          </p:nvCxnSpPr>
          <p:spPr>
            <a:xfrm>
              <a:off x="2362200" y="4610799"/>
              <a:ext cx="800100" cy="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</p:grpSp>
      <p:grpSp>
        <p:nvGrpSpPr>
          <p:cNvPr id="22" name="Group 100"/>
          <p:cNvGrpSpPr>
            <a:grpSpLocks/>
          </p:cNvGrpSpPr>
          <p:nvPr/>
        </p:nvGrpSpPr>
        <p:grpSpPr bwMode="auto">
          <a:xfrm>
            <a:off x="3070225" y="3244851"/>
            <a:ext cx="1714500" cy="1599362"/>
            <a:chOff x="1447800" y="3276600"/>
            <a:chExt cx="1714500" cy="1600200"/>
          </a:xfrm>
        </p:grpSpPr>
        <p:grpSp>
          <p:nvGrpSpPr>
            <p:cNvPr id="23" name="Group 103"/>
            <p:cNvGrpSpPr>
              <a:grpSpLocks/>
            </p:cNvGrpSpPr>
            <p:nvPr/>
          </p:nvGrpSpPr>
          <p:grpSpPr bwMode="auto">
            <a:xfrm>
              <a:off x="1447800" y="3276600"/>
              <a:ext cx="1219200" cy="1600200"/>
              <a:chOff x="1447800" y="3276600"/>
              <a:chExt cx="1219200" cy="1600200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1447800" y="3276600"/>
                <a:ext cx="1219200" cy="1599451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data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6" name="Bevel 25"/>
              <p:cNvSpPr/>
              <p:nvPr/>
            </p:nvSpPr>
            <p:spPr>
              <a:xfrm>
                <a:off x="1447800" y="4342371"/>
                <a:ext cx="1219200" cy="533679"/>
              </a:xfrm>
              <a:prstGeom prst="bevel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prstClr val="black"/>
                    </a:solidFill>
                    <a:latin typeface="Calibri"/>
                  </a:rPr>
                  <a:t>link</a:t>
                </a:r>
              </a:p>
            </p:txBody>
          </p:sp>
        </p:grpSp>
        <p:cxnSp>
          <p:nvCxnSpPr>
            <p:cNvPr id="24" name="Straight Arrow Connector 23"/>
            <p:cNvCxnSpPr/>
            <p:nvPr/>
          </p:nvCxnSpPr>
          <p:spPr>
            <a:xfrm>
              <a:off x="2362200" y="4610799"/>
              <a:ext cx="800100" cy="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</p:grpSp>
      <p:grpSp>
        <p:nvGrpSpPr>
          <p:cNvPr id="27" name="Group 81"/>
          <p:cNvGrpSpPr>
            <a:grpSpLocks/>
          </p:cNvGrpSpPr>
          <p:nvPr/>
        </p:nvGrpSpPr>
        <p:grpSpPr bwMode="auto">
          <a:xfrm>
            <a:off x="7391400" y="4572000"/>
            <a:ext cx="784225" cy="914400"/>
            <a:chOff x="7674429" y="4572000"/>
            <a:chExt cx="783771" cy="914400"/>
          </a:xfrm>
        </p:grpSpPr>
        <p:cxnSp>
          <p:nvCxnSpPr>
            <p:cNvPr id="28" name="Straight Arrow Connector 27"/>
            <p:cNvCxnSpPr/>
            <p:nvPr/>
          </p:nvCxnSpPr>
          <p:spPr>
            <a:xfrm>
              <a:off x="8447094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>
            <a:xfrm>
              <a:off x="7674429" y="4578350"/>
              <a:ext cx="783771" cy="0"/>
            </a:xfrm>
            <a:prstGeom prst="line">
              <a:avLst/>
            </a:prstGeom>
            <a:noFill/>
            <a:ln w="57150" cap="flat" cmpd="sng" algn="ctr">
              <a:solidFill>
                <a:srgbClr val="1F497D"/>
              </a:solidFill>
              <a:prstDash val="solid"/>
            </a:ln>
            <a:effectLst/>
          </p:spPr>
        </p:cxnSp>
      </p:grpSp>
      <p:sp>
        <p:nvSpPr>
          <p:cNvPr id="30" name="TextBox 108"/>
          <p:cNvSpPr txBox="1">
            <a:spLocks noChangeArrowheads="1"/>
          </p:cNvSpPr>
          <p:nvPr/>
        </p:nvSpPr>
        <p:spPr bwMode="auto">
          <a:xfrm>
            <a:off x="7462838" y="5497513"/>
            <a:ext cx="1419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 smtClean="0">
                <a:solidFill>
                  <a:srgbClr val="1F497D"/>
                </a:solidFill>
                <a:ea typeface="+mn-ea"/>
                <a:cs typeface="Arial" charset="0"/>
              </a:rPr>
              <a:t>NULL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647950" y="1032301"/>
            <a:ext cx="4465639" cy="830997"/>
          </a:xfrm>
          <a:prstGeom prst="rect">
            <a:avLst/>
          </a:prstGeom>
          <a:solidFill>
            <a:srgbClr val="EEECE1"/>
          </a:solidFill>
          <a:ln>
            <a:solidFill>
              <a:sysClr val="windowText" lastClr="000000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i="1" kern="0" dirty="0" smtClean="0">
                <a:solidFill>
                  <a:prstClr val="black"/>
                </a:solidFill>
                <a:latin typeface="Calibri"/>
                <a:ea typeface="+mn-ea"/>
                <a:cs typeface="Courier New" panose="02070309020205020404" pitchFamily="49" charset="0"/>
              </a:rPr>
              <a:t>In these diagrams, a doubly-outlined box indicates a pointer.</a:t>
            </a:r>
            <a:endParaRPr kumimoji="0" lang="en-US" sz="2400" b="0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ourier New" panose="02070309020205020404" pitchFamily="49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 bwMode="auto">
          <a:xfrm flipH="1">
            <a:off x="1731169" y="1447800"/>
            <a:ext cx="916781" cy="636590"/>
          </a:xfrm>
          <a:prstGeom prst="straightConnector1">
            <a:avLst/>
          </a:prstGeom>
          <a:solidFill>
            <a:srgbClr val="00B8FF"/>
          </a:solidFill>
          <a:ln w="57150" cap="rnd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33" name="Group 32"/>
          <p:cNvGrpSpPr/>
          <p:nvPr/>
        </p:nvGrpSpPr>
        <p:grpSpPr>
          <a:xfrm flipH="1">
            <a:off x="7116642" y="2081851"/>
            <a:ext cx="1546225" cy="1149348"/>
            <a:chOff x="7369170" y="2081851"/>
            <a:chExt cx="1546225" cy="1149348"/>
          </a:xfrm>
        </p:grpSpPr>
        <p:sp>
          <p:nvSpPr>
            <p:cNvPr id="34" name="Bevel 33"/>
            <p:cNvSpPr/>
            <p:nvPr/>
          </p:nvSpPr>
          <p:spPr bwMode="auto">
            <a:xfrm>
              <a:off x="7369170" y="2081851"/>
              <a:ext cx="1219200" cy="533400"/>
            </a:xfrm>
            <a:prstGeom prst="bevel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tail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35" name="Group 82"/>
            <p:cNvGrpSpPr>
              <a:grpSpLocks/>
            </p:cNvGrpSpPr>
            <p:nvPr/>
          </p:nvGrpSpPr>
          <p:grpSpPr bwMode="auto">
            <a:xfrm>
              <a:off x="8415333" y="2316799"/>
              <a:ext cx="500062" cy="914400"/>
              <a:chOff x="7674429" y="4572000"/>
              <a:chExt cx="500742" cy="914400"/>
            </a:xfrm>
          </p:grpSpPr>
          <p:cxnSp>
            <p:nvCxnSpPr>
              <p:cNvPr id="36" name="Straight Arrow Connector 35"/>
              <p:cNvCxnSpPr/>
              <p:nvPr/>
            </p:nvCxnSpPr>
            <p:spPr>
              <a:xfrm>
                <a:off x="8175171" y="4572000"/>
                <a:ext cx="0" cy="914400"/>
              </a:xfrm>
              <a:prstGeom prst="straightConnector1">
                <a:avLst/>
              </a:prstGeom>
              <a:noFill/>
              <a:ln w="57150" cap="flat" cmpd="sng" algn="ctr">
                <a:solidFill>
                  <a:srgbClr val="1F497D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7674429" y="4578350"/>
                <a:ext cx="500742" cy="0"/>
              </a:xfrm>
              <a:prstGeom prst="line">
                <a:avLst/>
              </a:prstGeom>
              <a:noFill/>
              <a:ln w="57150" cap="flat" cmpd="sng" algn="ctr">
                <a:solidFill>
                  <a:srgbClr val="1F497D"/>
                </a:solidFill>
                <a:prstDash val="solid"/>
              </a:ln>
              <a:effectLst/>
            </p:spPr>
          </p:cxnSp>
        </p:grpSp>
      </p:grpSp>
    </p:spTree>
    <p:extLst>
      <p:ext uri="{BB962C8B-B14F-4D97-AF65-F5344CB8AC3E}">
        <p14:creationId xmlns:p14="http://schemas.microsoft.com/office/powerpoint/2010/main" val="2361441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Linked Lists?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already have vectors!</a:t>
            </a:r>
          </a:p>
          <a:p>
            <a:endParaRPr lang="en-US" dirty="0"/>
          </a:p>
          <a:p>
            <a:r>
              <a:rPr lang="en-US" dirty="0"/>
              <a:t>What are some disadvantages of </a:t>
            </a:r>
            <a:r>
              <a:rPr lang="en-US" dirty="0" smtClean="0"/>
              <a:t>a </a:t>
            </a:r>
            <a:r>
              <a:rPr lang="en-US" dirty="0"/>
              <a:t>vectors?</a:t>
            </a:r>
          </a:p>
          <a:p>
            <a:pPr lvl="1"/>
            <a:r>
              <a:rPr lang="en-US" dirty="0"/>
              <a:t>Inserting in the middle of </a:t>
            </a:r>
            <a:r>
              <a:rPr lang="en-US" dirty="0" smtClean="0"/>
              <a:t>a vector takes </a:t>
            </a:r>
            <a:r>
              <a:rPr lang="en-US" dirty="0"/>
              <a:t>time</a:t>
            </a:r>
          </a:p>
          <a:p>
            <a:pPr lvl="1"/>
            <a:r>
              <a:rPr lang="en-US" dirty="0"/>
              <a:t>Deletion as well</a:t>
            </a:r>
          </a:p>
          <a:p>
            <a:pPr lvl="1"/>
            <a:r>
              <a:rPr lang="en-US" dirty="0"/>
              <a:t>Sorting </a:t>
            </a:r>
          </a:p>
          <a:p>
            <a:pPr lvl="1"/>
            <a:r>
              <a:rPr lang="en-US" dirty="0"/>
              <a:t>Requires a </a:t>
            </a:r>
            <a:r>
              <a:rPr lang="en-US" i="1" dirty="0"/>
              <a:t>contiguous</a:t>
            </a:r>
            <a:r>
              <a:rPr lang="en-US" dirty="0"/>
              <a:t> block of </a:t>
            </a:r>
            <a:r>
              <a:rPr lang="en-US" dirty="0" smtClean="0"/>
              <a:t>memory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7191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Representation in Memory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9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489575"/>
              </p:ext>
            </p:extLst>
          </p:nvPr>
        </p:nvGraphicFramePr>
        <p:xfrm>
          <a:off x="533400" y="1219200"/>
          <a:ext cx="7620000" cy="44577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</a:tblGrid>
              <a:tr h="289560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834390" y="2691384"/>
            <a:ext cx="3657600" cy="304800"/>
            <a:chOff x="2407920" y="1752600"/>
            <a:chExt cx="3657600" cy="304800"/>
          </a:xfrm>
        </p:grpSpPr>
        <p:sp>
          <p:nvSpPr>
            <p:cNvPr id="7" name="Rectangle 6"/>
            <p:cNvSpPr/>
            <p:nvPr/>
          </p:nvSpPr>
          <p:spPr bwMode="auto">
            <a:xfrm>
              <a:off x="3627120" y="1752600"/>
              <a:ext cx="304800" cy="304800"/>
            </a:xfrm>
            <a:prstGeom prst="rect">
              <a:avLst/>
            </a:prstGeom>
            <a:solidFill>
              <a:srgbClr val="FF66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3931920" y="1752600"/>
              <a:ext cx="304800" cy="304800"/>
            </a:xfrm>
            <a:prstGeom prst="rect">
              <a:avLst/>
            </a:prstGeom>
            <a:solidFill>
              <a:srgbClr val="FF66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4236720" y="1752600"/>
              <a:ext cx="304800" cy="304800"/>
            </a:xfrm>
            <a:prstGeom prst="rect">
              <a:avLst/>
            </a:prstGeom>
            <a:solidFill>
              <a:srgbClr val="FF66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4541520" y="1752600"/>
              <a:ext cx="304800" cy="304800"/>
            </a:xfrm>
            <a:prstGeom prst="rect">
              <a:avLst/>
            </a:prstGeom>
            <a:solidFill>
              <a:srgbClr val="FF66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4846320" y="1752600"/>
              <a:ext cx="304800" cy="304800"/>
            </a:xfrm>
            <a:prstGeom prst="rect">
              <a:avLst/>
            </a:prstGeom>
            <a:solidFill>
              <a:srgbClr val="FF66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5151120" y="1752600"/>
              <a:ext cx="304800" cy="304800"/>
            </a:xfrm>
            <a:prstGeom prst="rect">
              <a:avLst/>
            </a:prstGeom>
            <a:solidFill>
              <a:srgbClr val="FF66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5455920" y="1752600"/>
              <a:ext cx="304800" cy="304800"/>
            </a:xfrm>
            <a:prstGeom prst="rect">
              <a:avLst/>
            </a:prstGeom>
            <a:solidFill>
              <a:srgbClr val="FF66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5760720" y="1752600"/>
              <a:ext cx="304800" cy="304800"/>
            </a:xfrm>
            <a:prstGeom prst="rect">
              <a:avLst/>
            </a:prstGeom>
            <a:solidFill>
              <a:srgbClr val="FF66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3017520" y="1752600"/>
              <a:ext cx="304800" cy="304800"/>
            </a:xfrm>
            <a:prstGeom prst="rect">
              <a:avLst/>
            </a:prstGeom>
            <a:solidFill>
              <a:srgbClr val="FF66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3322320" y="1752600"/>
              <a:ext cx="304800" cy="304800"/>
            </a:xfrm>
            <a:prstGeom prst="rect">
              <a:avLst/>
            </a:prstGeom>
            <a:solidFill>
              <a:srgbClr val="FF66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2407920" y="1752600"/>
              <a:ext cx="304800" cy="304800"/>
            </a:xfrm>
            <a:prstGeom prst="rect">
              <a:avLst/>
            </a:prstGeom>
            <a:solidFill>
              <a:srgbClr val="FF66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2712720" y="1752600"/>
              <a:ext cx="304800" cy="304800"/>
            </a:xfrm>
            <a:prstGeom prst="rect">
              <a:avLst/>
            </a:prstGeom>
            <a:solidFill>
              <a:srgbClr val="FF66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1303782" y="1471769"/>
            <a:ext cx="2121407" cy="830997"/>
          </a:xfrm>
          <a:prstGeom prst="rect">
            <a:avLst/>
          </a:prstGeom>
          <a:solidFill>
            <a:srgbClr val="EEECE1"/>
          </a:solidFill>
          <a:ln>
            <a:solidFill>
              <a:sysClr val="windowText" lastClr="000000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prstClr val="black"/>
                </a:solidFill>
                <a:latin typeface="Calibri"/>
                <a:ea typeface="+mn-ea"/>
                <a:cs typeface="Courier New" panose="02070309020205020404" pitchFamily="49" charset="0"/>
              </a:rPr>
              <a:t>Vector location </a:t>
            </a:r>
            <a:r>
              <a:rPr lang="en-US" sz="2400" kern="0" dirty="0" smtClean="0">
                <a:solidFill>
                  <a:prstClr val="black"/>
                </a:solidFill>
                <a:latin typeface="Calibri"/>
                <a:ea typeface="+mn-ea"/>
                <a:cs typeface="Courier New" panose="02070309020205020404" pitchFamily="49" charset="0"/>
              </a:rPr>
              <a:t>in memory</a:t>
            </a:r>
            <a:endParaRPr kumimoji="0" lang="en-US" sz="2400" b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ourier New" panose="02070309020205020404" pitchFamily="49" charset="0"/>
            </a:endParaRPr>
          </a:p>
        </p:txBody>
      </p:sp>
      <p:cxnSp>
        <p:nvCxnSpPr>
          <p:cNvPr id="20" name="Straight Arrow Connector 19"/>
          <p:cNvCxnSpPr>
            <a:endCxn id="17" idx="0"/>
          </p:cNvCxnSpPr>
          <p:nvPr/>
        </p:nvCxnSpPr>
        <p:spPr bwMode="auto">
          <a:xfrm flipH="1">
            <a:off x="986790" y="2060006"/>
            <a:ext cx="316992" cy="631378"/>
          </a:xfrm>
          <a:prstGeom prst="straightConnector1">
            <a:avLst/>
          </a:prstGeom>
          <a:solidFill>
            <a:srgbClr val="00B8FF"/>
          </a:solidFill>
          <a:ln w="57150" cap="rnd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21" name="Group 20"/>
          <p:cNvGrpSpPr/>
          <p:nvPr/>
        </p:nvGrpSpPr>
        <p:grpSpPr>
          <a:xfrm>
            <a:off x="831342" y="3291840"/>
            <a:ext cx="2130933" cy="743704"/>
            <a:chOff x="1481328" y="4343400"/>
            <a:chExt cx="2130933" cy="743704"/>
          </a:xfrm>
        </p:grpSpPr>
        <p:sp>
          <p:nvSpPr>
            <p:cNvPr id="22" name="Rectangle 21"/>
            <p:cNvSpPr/>
            <p:nvPr/>
          </p:nvSpPr>
          <p:spPr bwMode="auto">
            <a:xfrm>
              <a:off x="1481328" y="4343400"/>
              <a:ext cx="304800" cy="304800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1786128" y="4343400"/>
              <a:ext cx="304800" cy="304800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cxnSp>
          <p:nvCxnSpPr>
            <p:cNvPr id="24" name="Curved Connector 23"/>
            <p:cNvCxnSpPr>
              <a:stCxn id="23" idx="3"/>
              <a:endCxn id="46" idx="1"/>
            </p:cNvCxnSpPr>
            <p:nvPr/>
          </p:nvCxnSpPr>
          <p:spPr bwMode="auto">
            <a:xfrm>
              <a:off x="2090928" y="4495800"/>
              <a:ext cx="1521333" cy="591304"/>
            </a:xfrm>
            <a:prstGeom prst="curvedConnector3">
              <a:avLst/>
            </a:prstGeom>
            <a:solidFill>
              <a:srgbClr val="00B8FF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oval" w="med" len="med"/>
              <a:tailEnd type="arrow"/>
            </a:ln>
            <a:effectLst/>
          </p:spPr>
        </p:cxnSp>
      </p:grpSp>
      <p:grpSp>
        <p:nvGrpSpPr>
          <p:cNvPr id="25" name="Group 24"/>
          <p:cNvGrpSpPr/>
          <p:nvPr/>
        </p:nvGrpSpPr>
        <p:grpSpPr>
          <a:xfrm>
            <a:off x="4491118" y="3449003"/>
            <a:ext cx="1521254" cy="1039732"/>
            <a:chOff x="1481328" y="3608468"/>
            <a:chExt cx="1521254" cy="1039732"/>
          </a:xfrm>
        </p:grpSpPr>
        <p:sp>
          <p:nvSpPr>
            <p:cNvPr id="26" name="Rectangle 25"/>
            <p:cNvSpPr/>
            <p:nvPr/>
          </p:nvSpPr>
          <p:spPr bwMode="auto">
            <a:xfrm>
              <a:off x="1481328" y="4343400"/>
              <a:ext cx="304800" cy="304800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1786128" y="4343400"/>
              <a:ext cx="304800" cy="304800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cxnSp>
          <p:nvCxnSpPr>
            <p:cNvPr id="28" name="Curved Connector 27"/>
            <p:cNvCxnSpPr>
              <a:stCxn id="27" idx="3"/>
              <a:endCxn id="30" idx="1"/>
            </p:cNvCxnSpPr>
            <p:nvPr/>
          </p:nvCxnSpPr>
          <p:spPr bwMode="auto">
            <a:xfrm flipV="1">
              <a:off x="2090928" y="3608468"/>
              <a:ext cx="911654" cy="887332"/>
            </a:xfrm>
            <a:prstGeom prst="curvedConnector3">
              <a:avLst>
                <a:gd name="adj1" fmla="val 50000"/>
              </a:avLst>
            </a:prstGeom>
            <a:solidFill>
              <a:srgbClr val="00B8FF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oval" w="med" len="med"/>
              <a:tailEnd type="arrow"/>
            </a:ln>
            <a:effectLst/>
          </p:spPr>
        </p:cxnSp>
      </p:grpSp>
      <p:grpSp>
        <p:nvGrpSpPr>
          <p:cNvPr id="29" name="Group 28"/>
          <p:cNvGrpSpPr/>
          <p:nvPr/>
        </p:nvGrpSpPr>
        <p:grpSpPr>
          <a:xfrm>
            <a:off x="6012372" y="3296603"/>
            <a:ext cx="609600" cy="888301"/>
            <a:chOff x="1481328" y="4343400"/>
            <a:chExt cx="609600" cy="888301"/>
          </a:xfrm>
        </p:grpSpPr>
        <p:sp>
          <p:nvSpPr>
            <p:cNvPr id="30" name="Rectangle 29"/>
            <p:cNvSpPr/>
            <p:nvPr/>
          </p:nvSpPr>
          <p:spPr bwMode="auto">
            <a:xfrm>
              <a:off x="1481328" y="4343400"/>
              <a:ext cx="304800" cy="304800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1786128" y="4343400"/>
              <a:ext cx="304800" cy="304800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cxnSp>
          <p:nvCxnSpPr>
            <p:cNvPr id="32" name="Curved Connector 31"/>
            <p:cNvCxnSpPr>
              <a:stCxn id="31" idx="3"/>
              <a:endCxn id="34" idx="0"/>
            </p:cNvCxnSpPr>
            <p:nvPr/>
          </p:nvCxnSpPr>
          <p:spPr bwMode="auto">
            <a:xfrm flipH="1">
              <a:off x="1633728" y="4495800"/>
              <a:ext cx="457200" cy="735901"/>
            </a:xfrm>
            <a:prstGeom prst="curvedConnector4">
              <a:avLst>
                <a:gd name="adj1" fmla="val -50000"/>
                <a:gd name="adj2" fmla="val 60355"/>
              </a:avLst>
            </a:prstGeom>
            <a:solidFill>
              <a:srgbClr val="00B8FF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oval" w="med" len="med"/>
              <a:tailEnd type="arrow"/>
            </a:ln>
            <a:effectLst/>
          </p:spPr>
        </p:cxnSp>
      </p:grpSp>
      <p:grpSp>
        <p:nvGrpSpPr>
          <p:cNvPr id="33" name="Group 32"/>
          <p:cNvGrpSpPr/>
          <p:nvPr/>
        </p:nvGrpSpPr>
        <p:grpSpPr>
          <a:xfrm>
            <a:off x="6021897" y="4184904"/>
            <a:ext cx="1066800" cy="891731"/>
            <a:chOff x="1481328" y="4343400"/>
            <a:chExt cx="1066800" cy="891731"/>
          </a:xfrm>
        </p:grpSpPr>
        <p:sp>
          <p:nvSpPr>
            <p:cNvPr id="34" name="Rectangle 33"/>
            <p:cNvSpPr/>
            <p:nvPr/>
          </p:nvSpPr>
          <p:spPr bwMode="auto">
            <a:xfrm>
              <a:off x="1481328" y="4343400"/>
              <a:ext cx="304800" cy="304800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1786128" y="4343400"/>
              <a:ext cx="304800" cy="304800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cxnSp>
          <p:nvCxnSpPr>
            <p:cNvPr id="36" name="Curved Connector 35"/>
            <p:cNvCxnSpPr>
              <a:stCxn id="35" idx="3"/>
              <a:endCxn id="38" idx="0"/>
            </p:cNvCxnSpPr>
            <p:nvPr/>
          </p:nvCxnSpPr>
          <p:spPr bwMode="auto">
            <a:xfrm>
              <a:off x="2090928" y="4495800"/>
              <a:ext cx="457200" cy="739331"/>
            </a:xfrm>
            <a:prstGeom prst="curvedConnector2">
              <a:avLst/>
            </a:prstGeom>
            <a:solidFill>
              <a:srgbClr val="00B8FF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oval" w="med" len="med"/>
              <a:tailEnd type="arrow"/>
            </a:ln>
            <a:effectLst/>
          </p:spPr>
        </p:cxnSp>
      </p:grpSp>
      <p:grpSp>
        <p:nvGrpSpPr>
          <p:cNvPr id="37" name="Group 36"/>
          <p:cNvGrpSpPr/>
          <p:nvPr/>
        </p:nvGrpSpPr>
        <p:grpSpPr>
          <a:xfrm>
            <a:off x="6936297" y="5076635"/>
            <a:ext cx="1064703" cy="719328"/>
            <a:chOff x="1481328" y="4343400"/>
            <a:chExt cx="1064703" cy="719328"/>
          </a:xfrm>
        </p:grpSpPr>
        <p:sp>
          <p:nvSpPr>
            <p:cNvPr id="38" name="Rectangle 37"/>
            <p:cNvSpPr/>
            <p:nvPr/>
          </p:nvSpPr>
          <p:spPr bwMode="auto">
            <a:xfrm>
              <a:off x="1481328" y="4343400"/>
              <a:ext cx="304800" cy="304800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1786128" y="4343400"/>
              <a:ext cx="304800" cy="304800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cxnSp>
          <p:nvCxnSpPr>
            <p:cNvPr id="40" name="Curved Connector 39"/>
            <p:cNvCxnSpPr>
              <a:stCxn id="39" idx="3"/>
            </p:cNvCxnSpPr>
            <p:nvPr/>
          </p:nvCxnSpPr>
          <p:spPr bwMode="auto">
            <a:xfrm>
              <a:off x="2090928" y="4495800"/>
              <a:ext cx="455103" cy="566928"/>
            </a:xfrm>
            <a:prstGeom prst="curvedConnector2">
              <a:avLst/>
            </a:prstGeom>
            <a:solidFill>
              <a:srgbClr val="00B8FF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oval" w="med" len="med"/>
              <a:tailEnd type="arrow"/>
            </a:ln>
            <a:effectLst/>
          </p:spPr>
        </p:cxnSp>
      </p:grpSp>
      <p:sp>
        <p:nvSpPr>
          <p:cNvPr id="41" name="TextBox 108"/>
          <p:cNvSpPr txBox="1">
            <a:spLocks noChangeArrowheads="1"/>
          </p:cNvSpPr>
          <p:nvPr/>
        </p:nvSpPr>
        <p:spPr bwMode="auto">
          <a:xfrm>
            <a:off x="7574661" y="5700713"/>
            <a:ext cx="87172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 smtClean="0">
                <a:solidFill>
                  <a:srgbClr val="1F497D"/>
                </a:solidFill>
                <a:ea typeface="+mn-ea"/>
                <a:cs typeface="Arial" charset="0"/>
              </a:rPr>
              <a:t>NULL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136142" y="4545675"/>
            <a:ext cx="1981200" cy="830997"/>
          </a:xfrm>
          <a:prstGeom prst="rect">
            <a:avLst/>
          </a:prstGeom>
          <a:solidFill>
            <a:srgbClr val="EEECE1"/>
          </a:solidFill>
          <a:ln>
            <a:solidFill>
              <a:sysClr val="windowText" lastClr="000000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prstClr val="black"/>
                </a:solidFill>
                <a:latin typeface="Calibri"/>
                <a:ea typeface="+mn-ea"/>
                <a:cs typeface="Courier New" panose="02070309020205020404" pitchFamily="49" charset="0"/>
              </a:rPr>
              <a:t>First node of Linked List</a:t>
            </a:r>
            <a:endParaRPr kumimoji="0" lang="en-US" sz="2400" b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ourier New" panose="02070309020205020404" pitchFamily="49" charset="0"/>
            </a:endParaRPr>
          </a:p>
        </p:txBody>
      </p:sp>
      <p:cxnSp>
        <p:nvCxnSpPr>
          <p:cNvPr id="43" name="Straight Arrow Connector 42"/>
          <p:cNvCxnSpPr>
            <a:endCxn id="22" idx="2"/>
          </p:cNvCxnSpPr>
          <p:nvPr/>
        </p:nvCxnSpPr>
        <p:spPr bwMode="auto">
          <a:xfrm flipH="1" flipV="1">
            <a:off x="983742" y="3596640"/>
            <a:ext cx="304800" cy="949035"/>
          </a:xfrm>
          <a:prstGeom prst="straightConnector1">
            <a:avLst/>
          </a:prstGeom>
          <a:solidFill>
            <a:srgbClr val="00B8FF"/>
          </a:solidFill>
          <a:ln w="57150" cap="rnd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5574792" y="1442811"/>
            <a:ext cx="2426208" cy="830997"/>
          </a:xfrm>
          <a:prstGeom prst="rect">
            <a:avLst/>
          </a:prstGeom>
          <a:solidFill>
            <a:schemeClr val="accent3"/>
          </a:solidFill>
          <a:ln>
            <a:solidFill>
              <a:sysClr val="windowText" lastClr="000000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prstClr val="black"/>
                </a:solidFill>
                <a:latin typeface="Calibri"/>
                <a:ea typeface="+mn-ea"/>
                <a:cs typeface="Courier New" panose="02070309020205020404" pitchFamily="49" charset="0"/>
              </a:rPr>
              <a:t>Each cell is a block of memory</a:t>
            </a:r>
            <a:endParaRPr kumimoji="0" lang="en-US" sz="2400" b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ourier New" panose="02070309020205020404" pitchFamily="49" charset="0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2962275" y="3883144"/>
            <a:ext cx="1535702" cy="443666"/>
            <a:chOff x="1481328" y="4343400"/>
            <a:chExt cx="1535702" cy="443666"/>
          </a:xfrm>
        </p:grpSpPr>
        <p:sp>
          <p:nvSpPr>
            <p:cNvPr id="46" name="Rectangle 45"/>
            <p:cNvSpPr/>
            <p:nvPr/>
          </p:nvSpPr>
          <p:spPr bwMode="auto">
            <a:xfrm>
              <a:off x="1481328" y="4343400"/>
              <a:ext cx="304800" cy="304800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1786128" y="4343400"/>
              <a:ext cx="304800" cy="304800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cxnSp>
          <p:nvCxnSpPr>
            <p:cNvPr id="48" name="Curved Connector 47"/>
            <p:cNvCxnSpPr>
              <a:stCxn id="47" idx="3"/>
              <a:endCxn id="26" idx="1"/>
            </p:cNvCxnSpPr>
            <p:nvPr/>
          </p:nvCxnSpPr>
          <p:spPr bwMode="auto">
            <a:xfrm>
              <a:off x="2090928" y="4495800"/>
              <a:ext cx="926102" cy="291266"/>
            </a:xfrm>
            <a:prstGeom prst="curvedConnector3">
              <a:avLst>
                <a:gd name="adj1" fmla="val 50000"/>
              </a:avLst>
            </a:prstGeom>
            <a:solidFill>
              <a:srgbClr val="00B8FF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oval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988626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41" grpId="0"/>
      <p:bldP spid="4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15402</TotalTime>
  <Words>977</Words>
  <Application>Microsoft Office PowerPoint</Application>
  <PresentationFormat>On-screen Show (4:3)</PresentationFormat>
  <Paragraphs>360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38" baseType="lpstr">
      <vt:lpstr>Office Theme</vt:lpstr>
      <vt:lpstr>1_Office Theme</vt:lpstr>
      <vt:lpstr>CMSC202  Computer Science II for Majors  Lecture 12 –  Linked Lists</vt:lpstr>
      <vt:lpstr>Last Class We Covered</vt:lpstr>
      <vt:lpstr>Any Questions from Last Time?</vt:lpstr>
      <vt:lpstr>Today’s Objectives</vt:lpstr>
      <vt:lpstr>Linked Lists vs Vectors</vt:lpstr>
      <vt:lpstr>What is a Linked List?</vt:lpstr>
      <vt:lpstr>Example Linked List</vt:lpstr>
      <vt:lpstr>Why Use Linked Lists?</vt:lpstr>
      <vt:lpstr>Representation in Memory</vt:lpstr>
      <vt:lpstr>(Dis)Advantages of Linked Lists</vt:lpstr>
      <vt:lpstr>Nodes</vt:lpstr>
      <vt:lpstr>Nodes</vt:lpstr>
      <vt:lpstr>Code for Node Class</vt:lpstr>
      <vt:lpstr>Linked List Overview</vt:lpstr>
      <vt:lpstr>PowerPoint Presentation</vt:lpstr>
      <vt:lpstr>Example Linked List</vt:lpstr>
      <vt:lpstr>Important Points to Remember</vt:lpstr>
      <vt:lpstr>Managing Memory with LLs</vt:lpstr>
      <vt:lpstr>Linked List Functions</vt:lpstr>
      <vt:lpstr>Linked Lists’ “Special” Cases</vt:lpstr>
      <vt:lpstr>Creating a Linked List</vt:lpstr>
      <vt:lpstr>Traversing the List</vt:lpstr>
      <vt:lpstr>Demonstration of Traversal</vt:lpstr>
      <vt:lpstr>Demonstration of Traversal</vt:lpstr>
      <vt:lpstr>Demonstration of Traversal</vt:lpstr>
      <vt:lpstr>Demonstration of Traversal</vt:lpstr>
      <vt:lpstr>Demonstration of Traversal</vt:lpstr>
      <vt:lpstr>Demonstration of Traversal</vt:lpstr>
      <vt:lpstr>Demonstration of Traversal</vt:lpstr>
      <vt:lpstr>Demonstration of Traversal</vt:lpstr>
      <vt:lpstr>Demonstration of Traversal</vt:lpstr>
      <vt:lpstr>Demonstration of Traversal</vt:lpstr>
      <vt:lpstr>Demonstration of Traversal</vt:lpstr>
      <vt:lpstr>Demonstration of Traversal</vt:lpstr>
      <vt:lpstr>Insertion and Deletion</vt:lpstr>
      <vt:lpstr>Announcements</vt:lpstr>
    </vt:vector>
  </TitlesOfParts>
  <Company>UMBC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Katie</cp:lastModifiedBy>
  <cp:revision>299</cp:revision>
  <dcterms:created xsi:type="dcterms:W3CDTF">2014-05-05T14:25:42Z</dcterms:created>
  <dcterms:modified xsi:type="dcterms:W3CDTF">2016-04-07T04:49:19Z</dcterms:modified>
</cp:coreProperties>
</file>